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 Id="rId5"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firstSlideNum="1" saveSubsetFonts="1">
  <p:sldMasterIdLst>
    <p:sldMasterId id="2147483660" r:id="rId2"/>
  </p:sldMasterIdLst>
  <p:notesMasterIdLst>
    <p:notesMasterId r:id="rId3"/>
  </p:notesMasterIdLst>
  <p:sldIdLst>
    <p:sldId id="269" r:id="rId4"/>
    <p:sldId id="268" r:id="rId5"/>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48"/>
    <p:restoredTop sz="94660"/>
  </p:normalViewPr>
  <p:slideViewPr>
    <p:cSldViewPr>
      <p:cViewPr varScale="0">
        <p:scale>
          <a:sx n="130" d="100"/>
          <a:sy n="130" d="100"/>
        </p:scale>
        <p:origin x="-654" y="4680"/>
      </p:cViewPr>
      <p:guideLst>
        <p:guide orient="horz" pos="1620"/>
        <p:guide pos="2880"/>
      </p:guideLst>
    </p:cSldViewPr>
  </p:slideViewPr>
  <p:notesTextViewPr>
    <p:cViewPr>
      <p:scale>
        <a:sx n="1" d="1"/>
        <a:sy n="1" d="1"/>
      </p:scale>
      <p:origin x="0" y="0"/>
    </p:cViewPr>
  </p:notesTextViewPr>
  <p:gridSpacing cx="36004" cy="36004"/>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Masters/_rels/notesMaster1.xml.rels><?xml version="1.0" encoding="UTF-8"?><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1101"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D06EA9-14B5-4F31-95CC-6AD91D20700D}" type="datetimeFigureOut">
              <a:rPr kumimoji="1" lang="ja-JP" altLang="en-US" smtClean="0"/>
              <a:t>2015/2/5</a:t>
            </a:fld>
            <a:endParaRPr kumimoji="1" lang="ja-JP" altLang="en-US"/>
          </a:p>
        </p:txBody>
      </p:sp>
      <p:sp>
        <p:nvSpPr>
          <p:cNvPr id="1102" name="スライド イメージ プレースホルダー 3"/>
          <p:cNvSpPr>
            <a:spLocks noGrp="1" noRot="1" noChangeAspect="1"/>
          </p:cNvSpPr>
          <p:nvPr>
            <p:ph type="sldImg" idx="2"/>
          </p:nvPr>
        </p:nvSpPr>
        <p:spPr>
          <a:xfrm>
            <a:off x="2242039" y="685800"/>
            <a:ext cx="2373924"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1103"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4"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247" name="四角形 62"/>
          <p:cNvSpPr>
            <a:spLocks noGrp="1" noRot="1" noChangeAspect="1"/>
          </p:cNvSpPr>
          <p:nvPr>
            <p:ph type="sldImg" idx="2"/>
          </p:nvPr>
        </p:nvSpPr>
        <p:spPr>
          <a:prstGeom prst="rect">
            <a:avLst/>
          </a:prstGeom>
        </p:spPr>
        <p:txBody>
          <a:bodyPr/>
          <a:p>
            <a:endParaRPr kumimoji="1" lang="ja-JP" altLang="en-US"/>
          </a:p>
        </p:txBody>
      </p:sp>
      <p:sp>
        <p:nvSpPr>
          <p:cNvPr id="1248" name="四角形 63"/>
          <p:cNvSpPr>
            <a:spLocks noGrp="1"/>
          </p:cNvSpPr>
          <p:nvPr>
            <p:ph type="body" sz="quarter" idx="3"/>
          </p:nvPr>
        </p:nvSpPr>
        <p:spPr>
          <a:prstGeom prst="rect">
            <a:avLst/>
          </a:prstGeom>
        </p:spPr>
        <p:txBody>
          <a:bodyPr/>
          <a:p>
            <a:endParaRPr kumimoji="1" lang="ja-JP" altLang="en-US"/>
          </a:p>
        </p:txBody>
      </p:sp>
      <p:sp>
        <p:nvSpPr>
          <p:cNvPr id="1249" name="四角形 64"/>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タイトル 1"/>
          <p:cNvSpPr>
            <a:spLocks noGrp="1"/>
          </p:cNvSpPr>
          <p:nvPr>
            <p:ph type="ctrTitle"/>
          </p:nvPr>
        </p:nvSpPr>
        <p:spPr>
          <a:xfrm>
            <a:off x="342900" y="2387382"/>
            <a:ext cx="6172200" cy="1941549"/>
          </a:xfrm>
        </p:spPr>
        <p:txBody>
          <a:bodyPr/>
          <a:lstStyle>
            <a:lvl1pPr>
              <a:defRPr b="0"/>
            </a:lvl1pPr>
          </a:lstStyle>
          <a:p>
            <a:r>
              <a:rPr kumimoji="1" lang="ja-JP" altLang="en-US" smtClean="0"/>
              <a:t>マスター タイトルの書式設定</a:t>
            </a:r>
            <a:endParaRPr kumimoji="1" lang="ja-JP" altLang="en-US" dirty="0"/>
          </a:p>
        </p:txBody>
      </p:sp>
      <p:sp>
        <p:nvSpPr>
          <p:cNvPr id="1032" name="サブタイトル 2"/>
          <p:cNvSpPr>
            <a:spLocks noGrp="1"/>
          </p:cNvSpPr>
          <p:nvPr>
            <p:ph type="subTitle" idx="1"/>
          </p:nvPr>
        </p:nvSpPr>
        <p:spPr>
          <a:xfrm>
            <a:off x="342900" y="4467613"/>
            <a:ext cx="6172200" cy="3328369"/>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1033"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34" name="フッター プレースホルダー 4"/>
          <p:cNvSpPr>
            <a:spLocks noGrp="1"/>
          </p:cNvSpPr>
          <p:nvPr>
            <p:ph type="ftr" sz="quarter" idx="11"/>
          </p:nvPr>
        </p:nvSpPr>
        <p:spPr/>
        <p:txBody>
          <a:bodyPr/>
          <a:lstStyle/>
          <a:p>
            <a:endParaRPr kumimoji="1" lang="ja-JP" altLang="en-US"/>
          </a:p>
        </p:txBody>
      </p:sp>
      <p:sp>
        <p:nvSpPr>
          <p:cNvPr id="1035"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38" name="コンテンツ プレースホルダー 2"/>
          <p:cNvSpPr>
            <a:spLocks noGrp="1"/>
          </p:cNvSpPr>
          <p:nvPr>
            <p:ph idx="1"/>
          </p:nvPr>
        </p:nvSpPr>
        <p:spPr>
          <a:xfrm>
            <a:off x="342900" y="2508730"/>
            <a:ext cx="6172200" cy="618415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ー 3"/>
          <p:cNvSpPr>
            <a:spLocks noGrp="1"/>
          </p:cNvSpPr>
          <p:nvPr>
            <p:ph type="dt" sz="half" idx="10"/>
          </p:nvPr>
        </p:nvSpPr>
        <p:spPr/>
        <p:txBody>
          <a:bodyPr/>
          <a:lstStyle>
            <a:lvl1pPr>
              <a:defRPr>
                <a:solidFill>
                  <a:schemeClr val="tx1"/>
                </a:solidFill>
              </a:defRPr>
            </a:lvl1pPr>
          </a:lstStyle>
          <a:p>
            <a:fld id="{3E220A51-F8EA-429A-8E6F-F02BE74E28F7}" type="datetimeFigureOut">
              <a:rPr lang="ja-JP" altLang="en-US" smtClean="0"/>
              <a:pPr/>
              <a:t>2015/3/10</a:t>
            </a:fld>
            <a:endParaRPr lang="ja-JP" altLang="en-US" dirty="0"/>
          </a:p>
        </p:txBody>
      </p:sp>
      <p:sp>
        <p:nvSpPr>
          <p:cNvPr id="1040" name="フッター プレースホルダー 4"/>
          <p:cNvSpPr>
            <a:spLocks noGrp="1"/>
          </p:cNvSpPr>
          <p:nvPr>
            <p:ph type="ftr" sz="quarter" idx="11"/>
          </p:nvPr>
        </p:nvSpPr>
        <p:spPr/>
        <p:txBody>
          <a:bodyPr/>
          <a:lstStyle>
            <a:lvl1pPr>
              <a:defRPr>
                <a:solidFill>
                  <a:schemeClr val="tx1"/>
                </a:solidFill>
              </a:defRPr>
            </a:lvl1pPr>
          </a:lstStyle>
          <a:p>
            <a:endParaRPr lang="ja-JP" altLang="en-US" dirty="0"/>
          </a:p>
        </p:txBody>
      </p:sp>
      <p:sp>
        <p:nvSpPr>
          <p:cNvPr id="1041" name="スライド番号プレースホルダー 5"/>
          <p:cNvSpPr>
            <a:spLocks noGrp="1"/>
          </p:cNvSpPr>
          <p:nvPr>
            <p:ph type="sldNum" sz="quarter" idx="12"/>
          </p:nvPr>
        </p:nvSpPr>
        <p:spPr/>
        <p:txBody>
          <a:bodyPr/>
          <a:lstStyle>
            <a:lvl1pPr>
              <a:defRPr>
                <a:solidFill>
                  <a:schemeClr val="tx1"/>
                </a:solidFill>
              </a:defRPr>
            </a:lvl1pPr>
          </a:lstStyle>
          <a:p>
            <a:fld id="{2C9400E4-C46D-48FA-AEA0-ED136F70A0E5}"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3" name="タイトル 1"/>
          <p:cNvSpPr>
            <a:spLocks noGrp="1"/>
          </p:cNvSpPr>
          <p:nvPr>
            <p:ph type="title"/>
          </p:nvPr>
        </p:nvSpPr>
        <p:spPr>
          <a:xfrm>
            <a:off x="342900" y="4259590"/>
            <a:ext cx="6172200" cy="1525502"/>
          </a:xfrm>
        </p:spPr>
        <p:txBody>
          <a:bodyPr anchor="t"/>
          <a:lstStyle>
            <a:lvl1pPr algn="ctr">
              <a:defRPr sz="4000" b="0" cap="all"/>
            </a:lvl1pPr>
          </a:lstStyle>
          <a:p>
            <a:r>
              <a:rPr kumimoji="1" lang="ja-JP" altLang="en-US" smtClean="0"/>
              <a:t>マスター タイトルの書式設定</a:t>
            </a:r>
            <a:endParaRPr kumimoji="1" lang="ja-JP" altLang="en-US" dirty="0"/>
          </a:p>
        </p:txBody>
      </p:sp>
      <p:sp>
        <p:nvSpPr>
          <p:cNvPr id="1044" name="テキスト プレースホルダー 2"/>
          <p:cNvSpPr>
            <a:spLocks noGrp="1"/>
          </p:cNvSpPr>
          <p:nvPr>
            <p:ph type="body" idx="1"/>
          </p:nvPr>
        </p:nvSpPr>
        <p:spPr>
          <a:xfrm>
            <a:off x="342900" y="1711305"/>
            <a:ext cx="6172200" cy="2548285"/>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1045"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46" name="フッター プレースホルダー 4"/>
          <p:cNvSpPr>
            <a:spLocks noGrp="1"/>
          </p:cNvSpPr>
          <p:nvPr>
            <p:ph type="ftr" sz="quarter" idx="11"/>
          </p:nvPr>
        </p:nvSpPr>
        <p:spPr/>
        <p:txBody>
          <a:bodyPr/>
          <a:lstStyle/>
          <a:p>
            <a:endParaRPr kumimoji="1" lang="ja-JP" altLang="en-US"/>
          </a:p>
        </p:txBody>
      </p:sp>
      <p:sp>
        <p:nvSpPr>
          <p:cNvPr id="1047"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49"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50" name="コンテンツ プレースホルダー 2"/>
          <p:cNvSpPr>
            <a:spLocks noGrp="1"/>
          </p:cNvSpPr>
          <p:nvPr>
            <p:ph sz="half" idx="1"/>
          </p:nvPr>
        </p:nvSpPr>
        <p:spPr>
          <a:xfrm>
            <a:off x="342900" y="2508732"/>
            <a:ext cx="2978088" cy="611934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1" name="コンテンツ プレースホルダー 3"/>
          <p:cNvSpPr>
            <a:spLocks noGrp="1"/>
          </p:cNvSpPr>
          <p:nvPr>
            <p:ph sz="half" idx="2"/>
          </p:nvPr>
        </p:nvSpPr>
        <p:spPr>
          <a:xfrm>
            <a:off x="3510009" y="2508732"/>
            <a:ext cx="3005091" cy="611934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2" name="日付プレースホルダー 4"/>
          <p:cNvSpPr>
            <a:spLocks noGrp="1"/>
          </p:cNvSpPr>
          <p:nvPr>
            <p:ph type="dt" sz="half" idx="10"/>
          </p:nvPr>
        </p:nvSpPr>
        <p:spPr/>
        <p:txBody>
          <a:bodyPr/>
          <a:lstStyle/>
          <a:p>
            <a:fld id="{3E220A51-F8EA-429A-8E6F-F02BE74E28F7}" type="datetimeFigureOut">
              <a:rPr kumimoji="1" lang="ja-JP" altLang="en-US" smtClean="0"/>
              <a:t>2015/6/24</a:t>
            </a:fld>
            <a:endParaRPr kumimoji="1" lang="ja-JP" altLang="en-US" dirty="0"/>
          </a:p>
        </p:txBody>
      </p:sp>
      <p:sp>
        <p:nvSpPr>
          <p:cNvPr id="1053" name="フッター プレースホルダー 5"/>
          <p:cNvSpPr>
            <a:spLocks noGrp="1"/>
          </p:cNvSpPr>
          <p:nvPr>
            <p:ph type="ftr" sz="quarter" idx="11"/>
          </p:nvPr>
        </p:nvSpPr>
        <p:spPr/>
        <p:txBody>
          <a:bodyPr/>
          <a:lstStyle/>
          <a:p>
            <a:endParaRPr kumimoji="1" lang="ja-JP" altLang="en-US"/>
          </a:p>
        </p:txBody>
      </p:sp>
      <p:sp>
        <p:nvSpPr>
          <p:cNvPr id="1054"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dirty="0"/>
          </a:p>
        </p:txBody>
      </p:sp>
      <p:sp>
        <p:nvSpPr>
          <p:cNvPr id="1057" name="テキスト プレースホルダー 2"/>
          <p:cNvSpPr>
            <a:spLocks noGrp="1"/>
          </p:cNvSpPr>
          <p:nvPr>
            <p:ph type="body" idx="1"/>
          </p:nvPr>
        </p:nvSpPr>
        <p:spPr>
          <a:xfrm>
            <a:off x="342900" y="2217386"/>
            <a:ext cx="2978088" cy="92410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58" name="コンテンツ プレースホルダー 3"/>
          <p:cNvSpPr>
            <a:spLocks noGrp="1"/>
          </p:cNvSpPr>
          <p:nvPr>
            <p:ph sz="half" idx="2"/>
          </p:nvPr>
        </p:nvSpPr>
        <p:spPr>
          <a:xfrm>
            <a:off x="342900" y="3141486"/>
            <a:ext cx="2978088" cy="5486589"/>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9" name="テキスト プレースホルダー 4"/>
          <p:cNvSpPr>
            <a:spLocks noGrp="1"/>
          </p:cNvSpPr>
          <p:nvPr>
            <p:ph type="body" sz="quarter" idx="3"/>
          </p:nvPr>
        </p:nvSpPr>
        <p:spPr>
          <a:xfrm>
            <a:off x="3537012" y="2217386"/>
            <a:ext cx="2978088" cy="92410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60" name="コンテンツ プレースホルダー 5"/>
          <p:cNvSpPr>
            <a:spLocks noGrp="1"/>
          </p:cNvSpPr>
          <p:nvPr>
            <p:ph sz="quarter" idx="4"/>
          </p:nvPr>
        </p:nvSpPr>
        <p:spPr>
          <a:xfrm>
            <a:off x="3537012" y="3141486"/>
            <a:ext cx="2978088" cy="5486589"/>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61" name="日付プレースホルダー 6"/>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2" name="フッター プレースホルダー 7"/>
          <p:cNvSpPr>
            <a:spLocks noGrp="1"/>
          </p:cNvSpPr>
          <p:nvPr>
            <p:ph type="ftr" sz="quarter" idx="11"/>
          </p:nvPr>
        </p:nvSpPr>
        <p:spPr/>
        <p:txBody>
          <a:bodyPr/>
          <a:lstStyle/>
          <a:p>
            <a:endParaRPr kumimoji="1" lang="ja-JP" altLang="en-US"/>
          </a:p>
        </p:txBody>
      </p:sp>
      <p:sp>
        <p:nvSpPr>
          <p:cNvPr id="1063" name="スライド番号プレースホルダー 8"/>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5"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66" name="日付プレースホルダー 2"/>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7" name="フッター プレースホルダー 3"/>
          <p:cNvSpPr>
            <a:spLocks noGrp="1"/>
          </p:cNvSpPr>
          <p:nvPr>
            <p:ph type="ftr" sz="quarter" idx="11"/>
          </p:nvPr>
        </p:nvSpPr>
        <p:spPr/>
        <p:txBody>
          <a:bodyPr/>
          <a:lstStyle/>
          <a:p>
            <a:endParaRPr kumimoji="1" lang="ja-JP" altLang="en-US"/>
          </a:p>
        </p:txBody>
      </p:sp>
      <p:sp>
        <p:nvSpPr>
          <p:cNvPr id="1068" name="スライド番号プレースホルダー 4"/>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0" name="日付プレースホルダー 1"/>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1" name="フッター プレースホルダー 2"/>
          <p:cNvSpPr>
            <a:spLocks noGrp="1"/>
          </p:cNvSpPr>
          <p:nvPr>
            <p:ph type="ftr" sz="quarter" idx="11"/>
          </p:nvPr>
        </p:nvSpPr>
        <p:spPr/>
        <p:txBody>
          <a:bodyPr/>
          <a:lstStyle/>
          <a:p>
            <a:endParaRPr kumimoji="1" lang="ja-JP" altLang="en-US"/>
          </a:p>
        </p:txBody>
      </p:sp>
      <p:sp>
        <p:nvSpPr>
          <p:cNvPr id="1072" name="スライド番号プレースホルダー 3"/>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0" name=""/>
        <p:cNvGrpSpPr/>
        <p:nvPr/>
      </p:nvGrpSpPr>
      <p:grpSpPr>
        <a:xfrm>
          <a:off x="0" y="0"/>
          <a:ext cx="0" cy="0"/>
          <a:chOff x="0" y="0"/>
          <a:chExt cx="0" cy="0"/>
        </a:xfrm>
      </p:grpSpPr>
      <p:sp>
        <p:nvSpPr>
          <p:cNvPr id="1074" name="タイトル 1"/>
          <p:cNvSpPr>
            <a:spLocks noGrp="1"/>
          </p:cNvSpPr>
          <p:nvPr>
            <p:ph type="title"/>
          </p:nvPr>
        </p:nvSpPr>
        <p:spPr>
          <a:xfrm>
            <a:off x="342901" y="394405"/>
            <a:ext cx="2256235" cy="1678518"/>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75" name="コンテンツ プレースホルダー 2"/>
          <p:cNvSpPr>
            <a:spLocks noGrp="1"/>
          </p:cNvSpPr>
          <p:nvPr>
            <p:ph idx="1"/>
          </p:nvPr>
        </p:nvSpPr>
        <p:spPr>
          <a:xfrm>
            <a:off x="2726923" y="394408"/>
            <a:ext cx="3545579" cy="81500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76" name="テキスト プレースホルダー 3"/>
          <p:cNvSpPr>
            <a:spLocks noGrp="1"/>
          </p:cNvSpPr>
          <p:nvPr>
            <p:ph type="body" sz="half" idx="2"/>
          </p:nvPr>
        </p:nvSpPr>
        <p:spPr>
          <a:xfrm>
            <a:off x="342901" y="2456723"/>
            <a:ext cx="2256235" cy="617135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77"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8" name="フッター プレースホルダー 5"/>
          <p:cNvSpPr>
            <a:spLocks noGrp="1"/>
          </p:cNvSpPr>
          <p:nvPr>
            <p:ph type="ftr" sz="quarter" idx="11"/>
          </p:nvPr>
        </p:nvSpPr>
        <p:spPr/>
        <p:txBody>
          <a:bodyPr/>
          <a:lstStyle/>
          <a:p>
            <a:endParaRPr kumimoji="1" lang="ja-JP" altLang="en-US"/>
          </a:p>
        </p:txBody>
      </p:sp>
      <p:sp>
        <p:nvSpPr>
          <p:cNvPr id="1079"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1" name="タイトル 1"/>
          <p:cNvSpPr>
            <a:spLocks noGrp="1"/>
          </p:cNvSpPr>
          <p:nvPr>
            <p:ph type="title"/>
          </p:nvPr>
        </p:nvSpPr>
        <p:spPr>
          <a:xfrm>
            <a:off x="1344216" y="6773203"/>
            <a:ext cx="4114800" cy="818623"/>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82" name="図プレースホルダー 2"/>
          <p:cNvSpPr>
            <a:spLocks noGrp="1"/>
          </p:cNvSpPr>
          <p:nvPr>
            <p:ph type="pic" idx="1"/>
          </p:nvPr>
        </p:nvSpPr>
        <p:spPr>
          <a:xfrm>
            <a:off x="1344216" y="307151"/>
            <a:ext cx="4114800" cy="63249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dirty="0"/>
          </a:p>
        </p:txBody>
      </p:sp>
      <p:sp>
        <p:nvSpPr>
          <p:cNvPr id="1083" name="テキスト プレースホルダー 3"/>
          <p:cNvSpPr>
            <a:spLocks noGrp="1"/>
          </p:cNvSpPr>
          <p:nvPr>
            <p:ph type="body" sz="half" idx="2"/>
          </p:nvPr>
        </p:nvSpPr>
        <p:spPr>
          <a:xfrm>
            <a:off x="1344216" y="7657302"/>
            <a:ext cx="4114800" cy="9707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84"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85" name="フッター プレースホルダー 5"/>
          <p:cNvSpPr>
            <a:spLocks noGrp="1"/>
          </p:cNvSpPr>
          <p:nvPr>
            <p:ph type="ftr" sz="quarter" idx="11"/>
          </p:nvPr>
        </p:nvSpPr>
        <p:spPr/>
        <p:txBody>
          <a:bodyPr/>
          <a:lstStyle/>
          <a:p>
            <a:endParaRPr kumimoji="1" lang="ja-JP" altLang="en-US"/>
          </a:p>
        </p:txBody>
      </p:sp>
      <p:sp>
        <p:nvSpPr>
          <p:cNvPr id="1086"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0" name=""/>
        <p:cNvGrpSpPr/>
        <p:nvPr/>
      </p:nvGrpSpPr>
      <p:grpSpPr>
        <a:xfrm>
          <a:off x="0" y="0"/>
          <a:ext cx="0" cy="0"/>
          <a:chOff x="0" y="0"/>
          <a:chExt cx="0" cy="0"/>
        </a:xfrm>
      </p:grpSpPr>
      <p:sp>
        <p:nvSpPr>
          <p:cNvPr id="1088"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89" name="縦書きテキスト プレースホルダー 2"/>
          <p:cNvSpPr>
            <a:spLocks noGrp="1"/>
          </p:cNvSpPr>
          <p:nvPr>
            <p:ph type="body" orient="vert" idx="1"/>
          </p:nvPr>
        </p:nvSpPr>
        <p:spPr>
          <a:xfrm>
            <a:off x="342900" y="2508730"/>
            <a:ext cx="6172200" cy="611934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0"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91" name="フッター プレースホルダー 4"/>
          <p:cNvSpPr>
            <a:spLocks noGrp="1"/>
          </p:cNvSpPr>
          <p:nvPr>
            <p:ph type="ftr" sz="quarter" idx="11"/>
          </p:nvPr>
        </p:nvSpPr>
        <p:spPr/>
        <p:txBody>
          <a:bodyPr/>
          <a:lstStyle/>
          <a:p>
            <a:endParaRPr kumimoji="1" lang="ja-JP" altLang="en-US"/>
          </a:p>
        </p:txBody>
      </p:sp>
      <p:sp>
        <p:nvSpPr>
          <p:cNvPr id="1092"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094" name="縦書きタイトル 1"/>
          <p:cNvSpPr>
            <a:spLocks noGrp="1"/>
          </p:cNvSpPr>
          <p:nvPr>
            <p:ph type="title" orient="vert"/>
          </p:nvPr>
        </p:nvSpPr>
        <p:spPr>
          <a:xfrm>
            <a:off x="4972051" y="396700"/>
            <a:ext cx="1543051" cy="8231375"/>
          </a:xfrm>
        </p:spPr>
        <p:txBody>
          <a:bodyPr vert="eaVert"/>
          <a:lstStyle/>
          <a:p>
            <a:r>
              <a:rPr kumimoji="1" lang="ja-JP" altLang="en-US" smtClean="0"/>
              <a:t>マスター タイトルの書式設定</a:t>
            </a:r>
            <a:endParaRPr kumimoji="1" lang="ja-JP" altLang="en-US" dirty="0"/>
          </a:p>
        </p:txBody>
      </p:sp>
      <p:sp>
        <p:nvSpPr>
          <p:cNvPr id="1095" name="縦書きテキスト プレースホルダー 2"/>
          <p:cNvSpPr>
            <a:spLocks noGrp="1"/>
          </p:cNvSpPr>
          <p:nvPr>
            <p:ph type="body" orient="vert" idx="1"/>
          </p:nvPr>
        </p:nvSpPr>
        <p:spPr>
          <a:xfrm>
            <a:off x="342900" y="396700"/>
            <a:ext cx="4514851" cy="82313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6"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dirty="0"/>
          </a:p>
        </p:txBody>
      </p:sp>
      <p:sp>
        <p:nvSpPr>
          <p:cNvPr id="1097" name="フッター プレースホルダー 4"/>
          <p:cNvSpPr>
            <a:spLocks noGrp="1"/>
          </p:cNvSpPr>
          <p:nvPr>
            <p:ph type="ftr" sz="quarter" idx="11"/>
          </p:nvPr>
        </p:nvSpPr>
        <p:spPr/>
        <p:txBody>
          <a:bodyPr/>
          <a:lstStyle/>
          <a:p>
            <a:endParaRPr kumimoji="1" lang="ja-JP" altLang="en-US"/>
          </a:p>
        </p:txBody>
      </p:sp>
      <p:sp>
        <p:nvSpPr>
          <p:cNvPr id="1098"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dirty="0"/>
          </a:p>
        </p:txBody>
      </p:sp>
    </p:spTree>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フッター プレースホルダー 4"/>
          <p:cNvSpPr>
            <a:spLocks noGrp="1"/>
          </p:cNvSpPr>
          <p:nvPr>
            <p:ph type="ftr" sz="quarter" idx="3"/>
          </p:nvPr>
        </p:nvSpPr>
        <p:spPr>
          <a:xfrm>
            <a:off x="1889829" y="9009451"/>
            <a:ext cx="3078343" cy="527404"/>
          </a:xfrm>
          <a:prstGeom prst="rect">
            <a:avLst/>
          </a:prstGeom>
        </p:spPr>
        <p:txBody>
          <a:bodyPr vert="horz" lIns="91440" tIns="45720" rIns="91440" bIns="45720" rtlCol="0" anchor="ctr"/>
          <a:lstStyle>
            <a:lvl1pPr algn="ctr">
              <a:defRPr sz="1200">
                <a:solidFill>
                  <a:schemeClr val="tx1"/>
                </a:solidFill>
                <a:latin typeface="+mn-ea"/>
                <a:ea typeface="+mn-ea"/>
              </a:defRPr>
            </a:lvl1pPr>
          </a:lstStyle>
          <a:p>
            <a:endParaRPr lang="ja-JP" altLang="en-US" dirty="0"/>
          </a:p>
        </p:txBody>
      </p:sp>
      <p:sp>
        <p:nvSpPr>
          <p:cNvPr id="1026" name="タイトル プレースホルダー 1"/>
          <p:cNvSpPr>
            <a:spLocks noGrp="1"/>
          </p:cNvSpPr>
          <p:nvPr>
            <p:ph type="title"/>
          </p:nvPr>
        </p:nvSpPr>
        <p:spPr>
          <a:xfrm>
            <a:off x="342900" y="604721"/>
            <a:ext cx="6172200" cy="1435955"/>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1027" name="テキスト プレースホルダー 2"/>
          <p:cNvSpPr>
            <a:spLocks noGrp="1"/>
          </p:cNvSpPr>
          <p:nvPr>
            <p:ph type="body" idx="1"/>
          </p:nvPr>
        </p:nvSpPr>
        <p:spPr>
          <a:xfrm>
            <a:off x="342900" y="2508730"/>
            <a:ext cx="6172200" cy="6184156"/>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en-US" altLang="ja-JP" dirty="0" smtClean="0"/>
          </a:p>
          <a:p>
            <a:pPr lvl="5"/>
            <a:r>
              <a:rPr kumimoji="1" lang="ja-JP" altLang="en-US" dirty="0" smtClean="0"/>
              <a:t>第 </a:t>
            </a:r>
            <a:r>
              <a:rPr kumimoji="1" lang="en-US" altLang="ja-JP" dirty="0" smtClean="0"/>
              <a:t>6 </a:t>
            </a:r>
            <a:r>
              <a:rPr kumimoji="1" lang="ja-JP" altLang="en-US" dirty="0" smtClean="0"/>
              <a:t>レベル</a:t>
            </a:r>
          </a:p>
          <a:p>
            <a:pPr lvl="6"/>
            <a:r>
              <a:rPr kumimoji="1" lang="ja-JP" altLang="en-US" dirty="0" smtClean="0"/>
              <a:t>第 </a:t>
            </a:r>
            <a:r>
              <a:rPr kumimoji="1" lang="en-US" altLang="ja-JP" dirty="0" smtClean="0"/>
              <a:t>7 </a:t>
            </a:r>
            <a:r>
              <a:rPr kumimoji="1" lang="ja-JP" altLang="en-US" dirty="0" smtClean="0"/>
              <a:t>レベル</a:t>
            </a:r>
          </a:p>
          <a:p>
            <a:pPr lvl="7"/>
            <a:r>
              <a:rPr kumimoji="1" lang="ja-JP" altLang="en-US" dirty="0" smtClean="0"/>
              <a:t>第 </a:t>
            </a:r>
            <a:r>
              <a:rPr kumimoji="1" lang="en-US" altLang="ja-JP" dirty="0" smtClean="0"/>
              <a:t>8 </a:t>
            </a:r>
            <a:r>
              <a:rPr kumimoji="1" lang="ja-JP" altLang="en-US" dirty="0" smtClean="0"/>
              <a:t>レベル</a:t>
            </a:r>
          </a:p>
          <a:p>
            <a:pPr lvl="8"/>
            <a:r>
              <a:rPr kumimoji="1" lang="ja-JP" altLang="en-US" dirty="0" smtClean="0"/>
              <a:t>第 </a:t>
            </a:r>
            <a:r>
              <a:rPr kumimoji="1" lang="en-US" altLang="ja-JP" dirty="0" smtClean="0"/>
              <a:t>9 </a:t>
            </a:r>
            <a:r>
              <a:rPr kumimoji="1" lang="ja-JP" altLang="en-US" dirty="0" smtClean="0"/>
              <a:t>レベル</a:t>
            </a:r>
          </a:p>
        </p:txBody>
      </p:sp>
      <p:sp>
        <p:nvSpPr>
          <p:cNvPr id="1028" name="日付プレースホルダー 3"/>
          <p:cNvSpPr>
            <a:spLocks noGrp="1"/>
          </p:cNvSpPr>
          <p:nvPr>
            <p:ph type="dt" sz="half" idx="2"/>
          </p:nvPr>
        </p:nvSpPr>
        <p:spPr>
          <a:xfrm>
            <a:off x="342900" y="9009451"/>
            <a:ext cx="1411915" cy="527404"/>
          </a:xfrm>
          <a:prstGeom prst="rect">
            <a:avLst/>
          </a:prstGeom>
        </p:spPr>
        <p:txBody>
          <a:bodyPr vert="horz" lIns="91440" tIns="45720" rIns="91440" bIns="45720" rtlCol="0" anchor="ctr"/>
          <a:lstStyle>
            <a:lvl1pPr algn="l">
              <a:defRPr sz="1200">
                <a:solidFill>
                  <a:schemeClr val="tx1"/>
                </a:solidFill>
                <a:latin typeface="+mn-lt"/>
                <a:ea typeface="+mn-ea"/>
              </a:defRPr>
            </a:lvl1pPr>
          </a:lstStyle>
          <a:p>
            <a:fld id="{3E220A51-F8EA-429A-8E6F-F02BE74E28F7}" type="datetimeFigureOut">
              <a:rPr lang="ja-JP" altLang="en-US" smtClean="0"/>
              <a:pPr/>
              <a:t>2015/3/10</a:t>
            </a:fld>
            <a:endParaRPr lang="ja-JP" altLang="en-US" dirty="0"/>
          </a:p>
        </p:txBody>
      </p:sp>
      <p:sp>
        <p:nvSpPr>
          <p:cNvPr id="1029" name="スライド番号プレースホルダー 5"/>
          <p:cNvSpPr>
            <a:spLocks noGrp="1"/>
          </p:cNvSpPr>
          <p:nvPr>
            <p:ph type="sldNum" sz="quarter" idx="4"/>
          </p:nvPr>
        </p:nvSpPr>
        <p:spPr>
          <a:xfrm>
            <a:off x="5076183" y="9009451"/>
            <a:ext cx="1438917" cy="527404"/>
          </a:xfrm>
          <a:prstGeom prst="rect">
            <a:avLst/>
          </a:prstGeom>
        </p:spPr>
        <p:txBody>
          <a:bodyPr vert="horz" lIns="91440" tIns="45720" rIns="91440" bIns="45720" rtlCol="0" anchor="ctr"/>
          <a:lstStyle>
            <a:lvl1pPr algn="r">
              <a:defRPr sz="1200">
                <a:solidFill>
                  <a:schemeClr val="tx1"/>
                </a:solidFill>
                <a:latin typeface="+mn-lt"/>
                <a:ea typeface="+mn-ea"/>
              </a:defRPr>
            </a:lvl1pPr>
          </a:lstStyle>
          <a:p>
            <a:fld id="{2C9400E4-C46D-48FA-AEA0-ED136F70A0E5}" type="slidenum">
              <a:rPr lang="ja-JP" altLang="en-US" smtClean="0"/>
              <a:pPr/>
              <a:t>‹#›</a:t>
            </a:fld>
            <a:endParaRPr lang="ja-JP"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b="0" kern="1200">
          <a:solidFill>
            <a:schemeClr val="tx1"/>
          </a:solidFill>
          <a:latin typeface="+mj-ea"/>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457200" indent="-457200" algn="l" defTabSz="914400"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00" indent="-4572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00" indent="-342900" algn="l" defTabSz="914400"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00" marR="0" indent="-342900" algn="l" defTabSz="914400"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50" indent="-28575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8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1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3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image" Target="../media/image4.png" /><Relationship Id="rId5" Type="http://schemas.openxmlformats.org/officeDocument/2006/relationships/slideLayout" Target="../slideLayouts/slideLayout7.xml" /></Relationships>
</file>

<file path=ppt/slides/_rels/slide2.xml.rels><?xml version="1.0" encoding="UTF-8"?><Relationships xmlns="http://schemas.openxmlformats.org/package/2006/relationships"><Relationship Id="rId1" Type="http://schemas.openxmlformats.org/officeDocument/2006/relationships/image" Target="../media/image5.png" /><Relationship Id="rId2" Type="http://schemas.openxmlformats.org/officeDocument/2006/relationships/image" Target="../media/image6.png" /><Relationship Id="rId3" Type="http://schemas.openxmlformats.org/officeDocument/2006/relationships/image" Target="../media/image7.jpeg" /><Relationship Id="rId4" Type="http://schemas.openxmlformats.org/officeDocument/2006/relationships/image" Target="../media/image8.jpeg" /><Relationship Id="rId5" Type="http://schemas.openxmlformats.org/officeDocument/2006/relationships/image" Target="../media/image9.jpeg" /><Relationship Id="rId6" Type="http://schemas.openxmlformats.org/officeDocument/2006/relationships/image" Target="../media/image10.png"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 Id="rId10" Type="http://schemas.openxmlformats.org/officeDocument/2006/relationships/image" Target="../media/image14.png" /><Relationship Id="rId11" Type="http://schemas.openxmlformats.org/officeDocument/2006/relationships/image" Target="../media/image15.png" /><Relationship Id="rId12" Type="http://schemas.openxmlformats.org/officeDocument/2006/relationships/image" Target="../media/image16.jpeg" /><Relationship Id="rId13" Type="http://schemas.openxmlformats.org/officeDocument/2006/relationships/image" Target="../media/image17.jpeg" /><Relationship Id="rId14" Type="http://schemas.openxmlformats.org/officeDocument/2006/relationships/image" Target="../media/image18.jpeg" /><Relationship Id="rId15" Type="http://schemas.openxmlformats.org/officeDocument/2006/relationships/image" Target="../media/image19.jpeg" /><Relationship Id="rId16" Type="http://schemas.openxmlformats.org/officeDocument/2006/relationships/image" Target="../media/image20.png" /><Relationship Id="rId17" Type="http://schemas.openxmlformats.org/officeDocument/2006/relationships/image" Target="../media/image21.png" /><Relationship Id="rId18" Type="http://schemas.openxmlformats.org/officeDocument/2006/relationships/image" Target="../media/image22.png" /><Relationship Id="rId19" Type="http://schemas.openxmlformats.org/officeDocument/2006/relationships/image" Target="../media/image23.png" /><Relationship Id="rId20" Type="http://schemas.openxmlformats.org/officeDocument/2006/relationships/image" Target="../media/image24.png" /><Relationship Id="rId21" Type="http://schemas.openxmlformats.org/officeDocument/2006/relationships/image" Target="../media/image25.png" /><Relationship Id="rId22" Type="http://schemas.openxmlformats.org/officeDocument/2006/relationships/image" Target="../media/image26.png" /><Relationship Id="rId23" Type="http://schemas.openxmlformats.org/officeDocument/2006/relationships/image" Target="../media/image27.png" /><Relationship Id="rId24" Type="http://schemas.openxmlformats.org/officeDocument/2006/relationships/image" Target="../media/image28.png" /><Relationship Id="rId25" Type="http://schemas.openxmlformats.org/officeDocument/2006/relationships/image" Target="../media/image29.png" /><Relationship Id="rId26" Type="http://schemas.openxmlformats.org/officeDocument/2006/relationships/image" Target="../media/image30.png" /><Relationship Id="rId27" Type="http://schemas.openxmlformats.org/officeDocument/2006/relationships/image" Target="../media/image31.png" /><Relationship Id="rId28" Type="http://schemas.openxmlformats.org/officeDocument/2006/relationships/image" Target="../media/image32.png" /><Relationship Id="rId29" Type="http://schemas.openxmlformats.org/officeDocument/2006/relationships/slideLayout" Target="../slideLayouts/slideLayout7.xml" /><Relationship Id="rId30" Type="http://schemas.openxmlformats.org/officeDocument/2006/relationships/notesSlide" Target="../notesSlides/notesSlide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p:graphicFrame>
        <p:nvGraphicFramePr>
          <p:cNvPr id="1107" name="四角形 38"/>
          <p:cNvGraphicFramePr>
            <a:graphicFrameLocks noGrp="1"/>
          </p:cNvGraphicFramePr>
          <p:nvPr/>
        </p:nvGraphicFramePr>
        <p:xfrm>
          <a:off x="454530" y="1569000"/>
          <a:ext cx="6047998" cy="4796460"/>
        </p:xfrm>
        <a:graphic>
          <a:graphicData uri="http://schemas.openxmlformats.org/drawingml/2006/table">
            <a:tbl>
              <a:tblPr firstRow="1" bandRow="1">
                <a:tableStyleId>{EB344D84-9AFB-497E-A393-DC336BA19D2E}</a:tableStyleId>
              </a:tblPr>
              <a:tblGrid>
                <a:gridCol w="534468"/>
                <a:gridCol w="1378382"/>
                <a:gridCol w="1378382"/>
                <a:gridCol w="1378382"/>
                <a:gridCol w="1378382"/>
              </a:tblGrid>
              <a:tr h="199575">
                <a:tc>
                  <a:txBody>
                    <a:bodyPr/>
                    <a:lstStyle/>
                    <a:p>
                      <a:pPr algn="ctr"/>
                      <a:endParaRPr kumimoji="1" lang="ja-JP" altLang="en-US" sz="105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900" dirty="0">
                          <a:latin typeface="AR P丸ゴシック体E"/>
                          <a:ea typeface="AR P丸ゴシック体E"/>
                        </a:rPr>
                        <a:t>よちよち相談</a:t>
                      </a:r>
                      <a:endParaRPr kumimoji="1" lang="ja-JP" altLang="en-US" sz="900" dirty="0">
                        <a:latin typeface="AR P丸ゴシック体E"/>
                        <a:ea typeface="AR P丸ゴシック体E"/>
                      </a:endParaRPr>
                    </a:p>
                    <a:p>
                      <a:pPr algn="ctr"/>
                      <a:r>
                        <a:rPr kumimoji="1" lang="ja-JP" altLang="en-US" sz="900" dirty="0">
                          <a:latin typeface="AR P丸ゴシック体E"/>
                          <a:ea typeface="AR P丸ゴシック体E"/>
                        </a:rPr>
                        <a:t>（</a:t>
                      </a:r>
                      <a:r>
                        <a:rPr kumimoji="1" lang="ja-JP" altLang="en-US" sz="900" dirty="0">
                          <a:latin typeface="AR P丸ゴシック体E"/>
                          <a:ea typeface="AR P丸ゴシック体E"/>
                        </a:rPr>
                        <a:t>5</a:t>
                      </a:r>
                      <a:r>
                        <a:rPr kumimoji="1" lang="ja-JP" altLang="en-US" sz="900" dirty="0">
                          <a:latin typeface="AR P丸ゴシック体E"/>
                          <a:ea typeface="AR P丸ゴシック体E"/>
                        </a:rPr>
                        <a:t>～</a:t>
                      </a:r>
                      <a:r>
                        <a:rPr kumimoji="1" lang="ja-JP" altLang="en-US" sz="900" dirty="0">
                          <a:latin typeface="AR P丸ゴシック体E"/>
                          <a:ea typeface="AR P丸ゴシック体E"/>
                        </a:rPr>
                        <a:t>6</a:t>
                      </a:r>
                      <a:r>
                        <a:rPr kumimoji="1" lang="ja-JP" altLang="en-US" sz="900" dirty="0">
                          <a:latin typeface="AR P丸ゴシック体E"/>
                          <a:ea typeface="AR P丸ゴシック体E"/>
                        </a:rPr>
                        <a:t>か月</a:t>
                      </a:r>
                      <a:r>
                        <a:rPr kumimoji="1" lang="ja-JP" altLang="en-US" sz="900" dirty="0">
                          <a:latin typeface="AR P丸ゴシック体E"/>
                          <a:ea typeface="AR P丸ゴシック体E"/>
                        </a:rPr>
                        <a:t>児</a:t>
                      </a:r>
                      <a:r>
                        <a:rPr kumimoji="1" lang="ja-JP" altLang="en-US" sz="900" dirty="0">
                          <a:latin typeface="AR P丸ゴシック体E"/>
                          <a:ea typeface="AR P丸ゴシック体E"/>
                        </a:rPr>
                        <a:t>）</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900" dirty="0">
                          <a:latin typeface="AR P丸ゴシック体E"/>
                          <a:ea typeface="AR P丸ゴシック体E"/>
                        </a:rPr>
                        <a:t>1歳6か月児健診</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900" dirty="0">
                          <a:latin typeface="AR P丸ゴシック体E"/>
                          <a:ea typeface="AR P丸ゴシック体E"/>
                        </a:rPr>
                        <a:t>3歳児健診</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900" dirty="0">
                          <a:latin typeface="AR P丸ゴシック体E"/>
                          <a:ea typeface="AR P丸ゴシック体E"/>
                        </a:rPr>
                        <a:t>5歳児健診</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850">
                <a:tc>
                  <a:txBody>
                    <a:bodyPr/>
                    <a:lstStyle/>
                    <a:p>
                      <a:pPr algn="ctr"/>
                      <a:r>
                        <a:rPr kumimoji="1" lang="ja-JP" altLang="en-US" sz="900" dirty="0">
                          <a:latin typeface="AR P丸ゴシック体E"/>
                          <a:ea typeface="AR P丸ゴシック体E"/>
                        </a:rPr>
                        <a:t>4月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085">
                <a:tc>
                  <a:txBody>
                    <a:bodyPr/>
                    <a:lstStyle/>
                    <a:p>
                      <a:pPr algn="ctr"/>
                      <a:r>
                        <a:rPr kumimoji="1" lang="ja-JP" altLang="en-US" sz="900" dirty="0">
                          <a:latin typeface="AR P丸ゴシック体E"/>
                          <a:ea typeface="AR P丸ゴシック体E"/>
                        </a:rPr>
                        <a:t>5月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27日（水）</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R7.11月～R8.1月生まれ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15日（金）</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R4.11月～R5.2</a:t>
                      </a:r>
                      <a:r>
                        <a:rPr kumimoji="1" lang="ja-JP" altLang="en-US" sz="800" dirty="0">
                          <a:latin typeface="AR P丸ゴシック体M"/>
                          <a:ea typeface="AR P丸ゴシック体M"/>
                        </a:rPr>
                        <a:t>月生まれ</a:t>
                      </a:r>
                      <a:endParaRPr kumimoji="1" lang="ja-JP" altLang="en-US" sz="8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780">
                <a:tc>
                  <a:txBody>
                    <a:bodyPr/>
                    <a:lstStyle/>
                    <a:p>
                      <a:pPr algn="ctr"/>
                      <a:r>
                        <a:rPr kumimoji="1" lang="ja-JP" altLang="en-US" sz="900" dirty="0">
                          <a:latin typeface="AR P丸ゴシック体E"/>
                          <a:ea typeface="AR P丸ゴシック体E"/>
                        </a:rPr>
                        <a:t>6月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340">
                <a:tc>
                  <a:txBody>
                    <a:bodyPr/>
                    <a:lstStyle/>
                    <a:p>
                      <a:pPr algn="ctr"/>
                      <a:r>
                        <a:rPr kumimoji="1" lang="ja-JP" altLang="en-US" sz="900" dirty="0">
                          <a:latin typeface="AR P丸ゴシック体E"/>
                          <a:ea typeface="AR P丸ゴシック体E"/>
                        </a:rPr>
                        <a:t>7月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3日（金）</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R6.9月～12月生まれ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3日（金）</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R3.4月2日～7月生まれ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967">
                <a:tc>
                  <a:txBody>
                    <a:bodyPr/>
                    <a:lstStyle/>
                    <a:p>
                      <a:pPr algn="ctr"/>
                      <a:r>
                        <a:rPr kumimoji="1" lang="ja-JP" altLang="en-US" sz="900" dirty="0">
                          <a:latin typeface="AR P丸ゴシック体E"/>
                          <a:ea typeface="AR P丸ゴシック体E"/>
                        </a:rPr>
                        <a:t>8月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26日（水）</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R8.2月～3月生まれ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967">
                <a:tc>
                  <a:txBody>
                    <a:bodyPr/>
                    <a:lstStyle/>
                    <a:p>
                      <a:pPr algn="ctr"/>
                      <a:r>
                        <a:rPr kumimoji="1" lang="ja-JP" altLang="en-US" sz="900" dirty="0">
                          <a:latin typeface="AR P丸ゴシック体E"/>
                          <a:ea typeface="AR P丸ゴシック体E"/>
                        </a:rPr>
                        <a:t>9月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18日（金）</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R7</a:t>
                      </a:r>
                      <a:r>
                        <a:rPr kumimoji="1" lang="ja-JP" altLang="en-US" sz="800" dirty="0">
                          <a:latin typeface="AR P丸ゴシック体M"/>
                          <a:ea typeface="AR P丸ゴシック体M"/>
                        </a:rPr>
                        <a:t>.1月～2</a:t>
                      </a:r>
                      <a:r>
                        <a:rPr kumimoji="1" lang="ja-JP" altLang="en-US" sz="800" dirty="0">
                          <a:latin typeface="AR P丸ゴシック体M"/>
                          <a:ea typeface="AR P丸ゴシック体M"/>
                        </a:rPr>
                        <a:t>月生まれ</a:t>
                      </a:r>
                      <a:endParaRPr kumimoji="1" lang="ja-JP" altLang="en-US" sz="8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18日（金）</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R5.3月～6月生まれ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925">
                <a:tc>
                  <a:txBody>
                    <a:bodyPr/>
                    <a:lstStyle/>
                    <a:p>
                      <a:pPr algn="ctr"/>
                      <a:r>
                        <a:rPr kumimoji="1" lang="ja-JP" altLang="en-US" sz="900" dirty="0">
                          <a:latin typeface="AR P丸ゴシック体E"/>
                          <a:ea typeface="AR P丸ゴシック体E"/>
                        </a:rPr>
                        <a:t>10月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28日（水）</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R8.4月～6月生まれ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967">
                <a:tc>
                  <a:txBody>
                    <a:bodyPr/>
                    <a:lstStyle/>
                    <a:p>
                      <a:pPr algn="ctr"/>
                      <a:r>
                        <a:rPr kumimoji="1" lang="ja-JP" altLang="en-US" sz="900" dirty="0">
                          <a:latin typeface="AR P丸ゴシック体E"/>
                          <a:ea typeface="AR P丸ゴシック体E"/>
                        </a:rPr>
                        <a:t>11月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20日（金）</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R3.8月～11月生まれ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290">
                <a:tc>
                  <a:txBody>
                    <a:bodyPr/>
                    <a:lstStyle/>
                    <a:p>
                      <a:pPr algn="ctr"/>
                      <a:r>
                        <a:rPr kumimoji="1" lang="ja-JP" altLang="en-US" sz="900" dirty="0">
                          <a:latin typeface="AR P丸ゴシック体E"/>
                          <a:ea typeface="AR P丸ゴシック体E"/>
                        </a:rPr>
                        <a:t>12月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967">
                <a:tc>
                  <a:txBody>
                    <a:bodyPr/>
                    <a:lstStyle/>
                    <a:p>
                      <a:pPr algn="ctr"/>
                      <a:r>
                        <a:rPr kumimoji="1" lang="ja-JP" altLang="en-US" sz="900" dirty="0">
                          <a:latin typeface="AR P丸ゴシック体E"/>
                          <a:ea typeface="AR P丸ゴシック体E"/>
                        </a:rPr>
                        <a:t>1月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20日（水）</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R8.7月～9月生まれ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15日（金</a:t>
                      </a:r>
                      <a:r>
                        <a:rPr kumimoji="1" lang="ja-JP" altLang="en-US" sz="1400" dirty="0">
                          <a:latin typeface="AR P丸ゴシック体M"/>
                          <a:ea typeface="AR P丸ゴシック体M"/>
                        </a:rPr>
                        <a:t>）</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R7.3</a:t>
                      </a:r>
                      <a:r>
                        <a:rPr kumimoji="1" lang="ja-JP" altLang="en-US" sz="800" dirty="0">
                          <a:latin typeface="AR P丸ゴシック体M"/>
                          <a:ea typeface="AR P丸ゴシック体M"/>
                        </a:rPr>
                        <a:t>～4月生まれ</a:t>
                      </a:r>
                      <a:endParaRPr kumimoji="1" lang="ja-JP" altLang="en-US" sz="8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15日（金）</a:t>
                      </a:r>
                      <a:endParaRPr kumimoji="1" lang="ja-JP" altLang="en-US" sz="1400" dirty="0">
                        <a:latin typeface="AR P丸ゴシック体M"/>
                        <a:ea typeface="AR P丸ゴシック体M"/>
                      </a:endParaRPr>
                    </a:p>
                    <a:p>
                      <a:pPr algn="ctr"/>
                      <a:r>
                        <a:rPr kumimoji="1" lang="ja-JP" altLang="en-US" sz="800" dirty="0">
                          <a:latin typeface="AR P丸ゴシック体M"/>
                          <a:ea typeface="AR P丸ゴシック体M"/>
                        </a:rPr>
                        <a:t>R5.7月～10月生まれ</a:t>
                      </a: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290">
                <a:tc>
                  <a:txBody>
                    <a:bodyPr/>
                    <a:lstStyle/>
                    <a:p>
                      <a:pPr algn="ctr"/>
                      <a:r>
                        <a:rPr kumimoji="1" lang="ja-JP" altLang="en-US" sz="900" dirty="0">
                          <a:latin typeface="AR P丸ゴシック体E"/>
                          <a:ea typeface="AR P丸ゴシック体E"/>
                        </a:rPr>
                        <a:t>2月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967">
                <a:tc>
                  <a:txBody>
                    <a:bodyPr/>
                    <a:lstStyle/>
                    <a:p>
                      <a:pPr algn="ctr"/>
                      <a:r>
                        <a:rPr kumimoji="1" lang="ja-JP" altLang="en-US" sz="900" dirty="0">
                          <a:latin typeface="AR P丸ゴシック体E"/>
                          <a:ea typeface="AR P丸ゴシック体E"/>
                        </a:rPr>
                        <a:t>3月</a:t>
                      </a:r>
                      <a:endParaRPr kumimoji="1" lang="ja-JP" altLang="en-US" sz="1400" dirty="0">
                        <a:latin typeface="AR P丸ゴシック体E"/>
                        <a:ea typeface="AR P丸ゴシック体E"/>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19日（金）</a:t>
                      </a:r>
                      <a:endParaRPr kumimoji="1" lang="ja-JP" altLang="en-US" sz="1200" dirty="0">
                        <a:latin typeface="AR P丸ゴシック体M"/>
                        <a:ea typeface="AR P丸ゴシック体M"/>
                      </a:endParaRPr>
                    </a:p>
                    <a:p>
                      <a:pPr algn="ctr"/>
                      <a:r>
                        <a:rPr kumimoji="1" lang="ja-JP" altLang="en-US" sz="700" dirty="0">
                          <a:solidFill>
                            <a:schemeClr val="tx1"/>
                          </a:solidFill>
                          <a:latin typeface="AR P丸ゴシック体M"/>
                          <a:ea typeface="AR P丸ゴシック体M"/>
                        </a:rPr>
                        <a:t>R7.5月～8月生まれ</a:t>
                      </a:r>
                      <a:endParaRPr kumimoji="1" lang="ja-JP" altLang="en-US" sz="1400" dirty="0">
                        <a:solidFill>
                          <a:schemeClr val="tx1"/>
                        </a:solidFill>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kumimoji="1" lang="ja-JP" altLang="en-US" sz="140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ja-JP" altLang="en-US" sz="1200" dirty="0">
                          <a:latin typeface="AR P丸ゴシック体M"/>
                          <a:ea typeface="AR P丸ゴシック体M"/>
                        </a:rPr>
                        <a:t>19日（金）</a:t>
                      </a:r>
                      <a:endParaRPr kumimoji="1" lang="ja-JP" altLang="en-US" sz="1400" dirty="0">
                        <a:latin typeface="AR P丸ゴシック体M"/>
                        <a:ea typeface="AR P丸ゴシック体M"/>
                      </a:endParaRPr>
                    </a:p>
                    <a:p>
                      <a:pPr algn="ctr"/>
                      <a:r>
                        <a:rPr kumimoji="1" lang="ja-JP" altLang="en-US" sz="750" dirty="0">
                          <a:latin typeface="AR P丸ゴシック体M"/>
                          <a:ea typeface="AR P丸ゴシック体M"/>
                        </a:rPr>
                        <a:t>R3.12月～R4.4月1日生まれ</a:t>
                      </a:r>
                      <a:endParaRPr kumimoji="1" lang="ja-JP" altLang="en-US" sz="750" dirty="0">
                        <a:latin typeface="AR P丸ゴシック体M"/>
                        <a:ea typeface="AR P丸ゴシック体M"/>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08" name="四角形 38"/>
          <p:cNvGraphicFramePr>
            <a:graphicFrameLocks noGrp="1"/>
          </p:cNvGraphicFramePr>
          <p:nvPr/>
        </p:nvGraphicFramePr>
        <p:xfrm>
          <a:off x="155560" y="7772464"/>
          <a:ext cx="6507415" cy="1671705"/>
        </p:xfrm>
        <a:graphic>
          <a:graphicData uri="http://schemas.openxmlformats.org/drawingml/2006/table">
            <a:tbl>
              <a:tblPr firstRow="1" bandRow="1">
                <a:tableStyleId>{F5AB1C69-6EDB-4FF4-983F-18BD219EF322}</a:tableStyleId>
              </a:tblPr>
              <a:tblGrid>
                <a:gridCol w="2152995"/>
                <a:gridCol w="362868"/>
                <a:gridCol w="362868"/>
                <a:gridCol w="362868"/>
                <a:gridCol w="362868"/>
                <a:gridCol w="362868"/>
                <a:gridCol w="362868"/>
                <a:gridCol w="362868"/>
                <a:gridCol w="362868"/>
                <a:gridCol w="362868"/>
                <a:gridCol w="362868"/>
                <a:gridCol w="362868"/>
                <a:gridCol w="362868"/>
              </a:tblGrid>
              <a:tr h="220950">
                <a:tc>
                  <a:txBody>
                    <a:bodyPr/>
                    <a:lstStyle/>
                    <a:p>
                      <a:pPr algn="l"/>
                      <a:r>
                        <a:rPr kumimoji="1" lang="ja-JP" altLang="en-US" sz="900" dirty="0">
                          <a:latin typeface="AR P丸ゴシック体E"/>
                          <a:ea typeface="AR P丸ゴシック体E"/>
                        </a:rPr>
                        <a:t>すくすく相談</a:t>
                      </a:r>
                      <a:endParaRPr kumimoji="1" lang="ja-JP" altLang="en-US" dirty="0">
                        <a:latin typeface="AR P丸ゴシック体E"/>
                        <a:ea typeface="AR P丸ゴシック体E"/>
                      </a:endParaRPr>
                    </a:p>
                  </a:txBody>
                  <a:tcPr marL="36000" marR="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4月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5月</a:t>
                      </a:r>
                      <a:endParaRPr kumimoji="1" lang="ja-JP" altLang="en-US" sz="800"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6月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7月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8月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9月</a:t>
                      </a:r>
                      <a:endParaRPr>
                        <a:solidFill>
                          <a:schemeClr val="bg1"/>
                        </a:solidFill>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600" b="0" dirty="0">
                          <a:solidFill>
                            <a:schemeClr val="bg1"/>
                          </a:solidFill>
                          <a:latin typeface="AR P丸ゴシック体E"/>
                          <a:ea typeface="AR P丸ゴシック体E"/>
                        </a:rPr>
                        <a:t>10</a:t>
                      </a:r>
                      <a:r>
                        <a:rPr kumimoji="1" lang="ja-JP" altLang="en-US" sz="600" b="0" dirty="0">
                          <a:solidFill>
                            <a:schemeClr val="bg1"/>
                          </a:solidFill>
                          <a:latin typeface="AR P丸ゴシック体E"/>
                          <a:ea typeface="AR P丸ゴシック体E"/>
                        </a:rPr>
                        <a:t>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600" b="0" dirty="0">
                          <a:solidFill>
                            <a:schemeClr val="bg1"/>
                          </a:solidFill>
                          <a:latin typeface="AR P丸ゴシック体E"/>
                          <a:ea typeface="AR P丸ゴシック体E"/>
                        </a:rPr>
                        <a:t>11月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600" b="0" dirty="0">
                          <a:solidFill>
                            <a:schemeClr val="bg1"/>
                          </a:solidFill>
                          <a:latin typeface="AR P丸ゴシック体E"/>
                          <a:ea typeface="AR P丸ゴシック体E"/>
                        </a:rPr>
                        <a:t>12月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1月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2月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700" b="0" dirty="0">
                          <a:solidFill>
                            <a:schemeClr val="bg1"/>
                          </a:solidFill>
                          <a:latin typeface="AR P丸ゴシック体E"/>
                          <a:ea typeface="AR P丸ゴシック体E"/>
                        </a:rPr>
                        <a:t>3月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nSpc>
                          <a:spcPct val="150000"/>
                        </a:lnSpc>
                      </a:pPr>
                      <a:r>
                        <a:rPr kumimoji="1" lang="ja-JP" altLang="en-US" sz="600" dirty="0">
                          <a:latin typeface="AR P丸ゴシック体M"/>
                          <a:ea typeface="AR P丸ゴシック体M"/>
                        </a:rPr>
                        <a:t>ことばや心身の発達に心配のあるお子さんの個別面談です。</a:t>
                      </a:r>
                      <a:endParaRPr kumimoji="1" lang="ja-JP" altLang="en-US" sz="800" dirty="0">
                        <a:latin typeface="AR P丸ゴシック体M"/>
                        <a:ea typeface="AR P丸ゴシック体M"/>
                      </a:endParaRPr>
                    </a:p>
                    <a:p>
                      <a:pPr>
                        <a:lnSpc>
                          <a:spcPct val="150000"/>
                        </a:lnSpc>
                      </a:pPr>
                      <a:r>
                        <a:rPr kumimoji="1" lang="ja-JP" altLang="en-US" sz="600" dirty="0">
                          <a:latin typeface="AR P丸ゴシック体M"/>
                          <a:ea typeface="AR P丸ゴシック体M"/>
                        </a:rPr>
                        <a:t>・</a:t>
                      </a:r>
                      <a:r>
                        <a:rPr kumimoji="1" lang="ja-JP" altLang="en-US" sz="600" dirty="0">
                          <a:latin typeface="AR P丸ゴシック体M"/>
                          <a:ea typeface="AR P丸ゴシック体M"/>
                        </a:rPr>
                        <a:t>対象者</a:t>
                      </a:r>
                      <a:r>
                        <a:rPr kumimoji="1" lang="ja-JP" altLang="en-US" sz="600" dirty="0">
                          <a:latin typeface="AR P丸ゴシック体M"/>
                          <a:ea typeface="AR P丸ゴシック体M"/>
                        </a:rPr>
                        <a:t>：</a:t>
                      </a:r>
                      <a:r>
                        <a:rPr kumimoji="1" lang="ja-JP" altLang="en-US" sz="600" dirty="0">
                          <a:latin typeface="AR P丸ゴシック体M"/>
                          <a:ea typeface="AR P丸ゴシック体M"/>
                        </a:rPr>
                        <a:t>未就学</a:t>
                      </a:r>
                      <a:r>
                        <a:rPr kumimoji="1" lang="ja-JP" altLang="en-US" sz="600" dirty="0">
                          <a:latin typeface="AR P丸ゴシック体M"/>
                          <a:ea typeface="AR P丸ゴシック体M"/>
                        </a:rPr>
                        <a:t>児</a:t>
                      </a:r>
                      <a:endParaRPr kumimoji="1" lang="ja-JP" altLang="en-US" sz="600" dirty="0">
                        <a:latin typeface="AR P丸ゴシック体M"/>
                        <a:ea typeface="AR P丸ゴシック体M"/>
                      </a:endParaRPr>
                    </a:p>
                    <a:p>
                      <a:pPr>
                        <a:lnSpc>
                          <a:spcPct val="150000"/>
                        </a:lnSpc>
                      </a:pPr>
                      <a:r>
                        <a:rPr kumimoji="1" lang="ja-JP" altLang="en-US" sz="600" dirty="0">
                          <a:latin typeface="AR P丸ゴシック体M"/>
                          <a:ea typeface="AR P丸ゴシック体M"/>
                        </a:rPr>
                        <a:t>・</a:t>
                      </a:r>
                      <a:r>
                        <a:rPr kumimoji="1" lang="ja-JP" altLang="en-US" sz="600" dirty="0">
                          <a:latin typeface="AR P丸ゴシック体M"/>
                          <a:ea typeface="AR P丸ゴシック体M"/>
                        </a:rPr>
                        <a:t>時間</a:t>
                      </a:r>
                      <a:r>
                        <a:rPr kumimoji="1" lang="ja-JP" altLang="en-US" sz="600" dirty="0">
                          <a:latin typeface="AR P丸ゴシック体M"/>
                          <a:ea typeface="AR P丸ゴシック体M"/>
                        </a:rPr>
                        <a:t>：予約時にご案内します。</a:t>
                      </a:r>
                      <a:endParaRPr kumimoji="1" lang="ja-JP" altLang="en-US" sz="600" dirty="0">
                        <a:latin typeface="AR P丸ゴシック体M"/>
                        <a:ea typeface="AR P丸ゴシック体M"/>
                      </a:endParaRPr>
                    </a:p>
                    <a:p>
                      <a:pPr>
                        <a:lnSpc>
                          <a:spcPct val="150000"/>
                        </a:lnSpc>
                      </a:pPr>
                      <a:r>
                        <a:rPr kumimoji="1" lang="ja-JP" altLang="en-US" sz="600" dirty="0">
                          <a:latin typeface="AR P丸ゴシック体M"/>
                          <a:ea typeface="AR P丸ゴシック体M"/>
                        </a:rPr>
                        <a:t>・</a:t>
                      </a:r>
                      <a:r>
                        <a:rPr kumimoji="1" lang="ja-JP" altLang="en-US" sz="600" dirty="0">
                          <a:latin typeface="AR P丸ゴシック体M"/>
                          <a:ea typeface="AR P丸ゴシック体M"/>
                        </a:rPr>
                        <a:t>予約</a:t>
                      </a:r>
                      <a:r>
                        <a:rPr kumimoji="1" lang="ja-JP" altLang="en-US" sz="600" dirty="0">
                          <a:latin typeface="AR P丸ゴシック体M"/>
                          <a:ea typeface="AR P丸ゴシック体M"/>
                        </a:rPr>
                        <a:t>：</a:t>
                      </a:r>
                      <a:r>
                        <a:rPr kumimoji="1" lang="ja-JP" altLang="en-US" sz="600" dirty="0">
                          <a:latin typeface="AR P丸ゴシック体M"/>
                          <a:ea typeface="AR P丸ゴシック体M"/>
                        </a:rPr>
                        <a:t>実施日の</a:t>
                      </a:r>
                      <a:r>
                        <a:rPr kumimoji="1" lang="ja-JP" altLang="en-US" sz="600" dirty="0">
                          <a:latin typeface="AR P丸ゴシック体M"/>
                          <a:ea typeface="AR P丸ゴシック体M"/>
                        </a:rPr>
                        <a:t>1</a:t>
                      </a:r>
                      <a:r>
                        <a:rPr kumimoji="1" lang="ja-JP" altLang="en-US" sz="600" dirty="0">
                          <a:latin typeface="AR P丸ゴシック体M"/>
                          <a:ea typeface="AR P丸ゴシック体M"/>
                        </a:rPr>
                        <a:t>週間前までに</a:t>
                      </a:r>
                      <a:r>
                        <a:rPr kumimoji="1" lang="ja-JP" altLang="en-US" sz="600" dirty="0">
                          <a:latin typeface="AR P丸ゴシック体M"/>
                          <a:ea typeface="AR P丸ゴシック体M"/>
                        </a:rPr>
                        <a:t>電話で</a:t>
                      </a:r>
                      <a:r>
                        <a:rPr kumimoji="1" lang="ja-JP" altLang="en-US" sz="600" dirty="0">
                          <a:latin typeface="AR P丸ゴシック体M"/>
                          <a:ea typeface="AR P丸ゴシック体M"/>
                        </a:rPr>
                        <a:t>ご予約ください</a:t>
                      </a:r>
                      <a:r>
                        <a:rPr kumimoji="1" lang="ja-JP" altLang="en-US" sz="600" dirty="0">
                          <a:latin typeface="AR P丸ゴシック体M"/>
                          <a:ea typeface="AR P丸ゴシック体M"/>
                        </a:rPr>
                        <a:t>。</a:t>
                      </a:r>
                      <a:endParaRPr kumimoji="1" lang="ja-JP" altLang="en-US" sz="600" dirty="0">
                        <a:latin typeface="AR P丸ゴシック体M"/>
                        <a:ea typeface="AR P丸ゴシック体M"/>
                      </a:endParaRPr>
                    </a:p>
                  </a:txBody>
                  <a:tcPr marL="90000" marR="91440" marT="0" marB="72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dirty="0">
                        <a:latin typeface="AR P丸ゴシック体M"/>
                        <a:ea typeface="AR P丸ゴシック体M"/>
                      </a:endParaRPr>
                    </a:p>
                  </a:txBody>
                  <a:tcPr marL="90000" marR="91440" marT="36000" marB="36000" vert="wordArtVertRtl"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21日</a:t>
                      </a:r>
                      <a:r>
                        <a:rPr kumimoji="1" lang="ja-JP" altLang="en-US" sz="900" dirty="0">
                          <a:latin typeface="AR P丸ゴシック体M"/>
                          <a:ea typeface="AR P丸ゴシック体M"/>
                        </a:rPr>
                        <a:t>(木)</a:t>
                      </a:r>
                      <a:endParaRPr kumimoji="1" lang="ja-JP" altLang="en-US" sz="1050"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9日</a:t>
                      </a:r>
                      <a:r>
                        <a:rPr kumimoji="1" lang="ja-JP" altLang="en-US" sz="1000" dirty="0">
                          <a:latin typeface="AR P丸ゴシック体M"/>
                          <a:ea typeface="AR P丸ゴシック体M"/>
                        </a:rPr>
                        <a:t>(火)</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dirty="0">
                        <a:latin typeface="AR P丸ゴシック体M"/>
                        <a:ea typeface="AR P丸ゴシック体M"/>
                      </a:endParaRPr>
                    </a:p>
                  </a:txBody>
                  <a:tcPr marL="90000" marR="91440" marT="36000" marB="36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18日</a:t>
                      </a:r>
                      <a:r>
                        <a:rPr kumimoji="1" lang="ja-JP" altLang="en-US" sz="1000" dirty="0">
                          <a:latin typeface="AR P丸ゴシック体M"/>
                          <a:ea typeface="AR P丸ゴシック体M"/>
                        </a:rPr>
                        <a:t>(火)</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3日</a:t>
                      </a:r>
                      <a:r>
                        <a:rPr kumimoji="1" lang="ja-JP" altLang="en-US" sz="1000" dirty="0">
                          <a:latin typeface="AR P丸ゴシック体M"/>
                          <a:ea typeface="AR P丸ゴシック体M"/>
                        </a:rPr>
                        <a:t>(木)</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dirty="0">
                        <a:latin typeface="AR P丸ゴシック体M"/>
                        <a:ea typeface="AR P丸ゴシック体M"/>
                      </a:endParaRPr>
                    </a:p>
                  </a:txBody>
                  <a:tcPr marL="90000" marR="91440" marT="36000" marB="36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10日</a:t>
                      </a:r>
                      <a:r>
                        <a:rPr kumimoji="1" lang="ja-JP" altLang="en-US" sz="1000" dirty="0">
                          <a:latin typeface="AR P丸ゴシック体M"/>
                          <a:ea typeface="AR P丸ゴシック体M"/>
                        </a:rPr>
                        <a:t>(火)</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17日</a:t>
                      </a:r>
                      <a:r>
                        <a:rPr kumimoji="1" lang="ja-JP" altLang="en-US" sz="1000" dirty="0">
                          <a:latin typeface="AR P丸ゴシック体M"/>
                          <a:ea typeface="AR P丸ゴシック体M"/>
                        </a:rPr>
                        <a:t>(木)</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29日</a:t>
                      </a:r>
                      <a:r>
                        <a:rPr kumimoji="1" lang="ja-JP" altLang="en-US" sz="1000" dirty="0">
                          <a:latin typeface="AR P丸ゴシック体M"/>
                          <a:ea typeface="AR P丸ゴシック体M"/>
                        </a:rPr>
                        <a:t>(金)</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18日</a:t>
                      </a:r>
                      <a:r>
                        <a:rPr kumimoji="1" lang="ja-JP" altLang="en-US" sz="1000" dirty="0">
                          <a:latin typeface="AR P丸ゴシック体M"/>
                          <a:ea typeface="AR P丸ゴシック体M"/>
                        </a:rPr>
                        <a:t>(木)</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100" b="1" dirty="0">
                          <a:latin typeface="AR P丸ゴシック体E"/>
                          <a:ea typeface="AR P丸ゴシック体E"/>
                        </a:rPr>
                        <a:t>16</a:t>
                      </a:r>
                      <a:r>
                        <a:rPr kumimoji="1" lang="ja-JP" altLang="en-US" sz="1100" b="1" dirty="0">
                          <a:latin typeface="AR P丸ゴシック体M"/>
                          <a:ea typeface="AR P丸ゴシック体M"/>
                        </a:rPr>
                        <a:t>日</a:t>
                      </a:r>
                      <a:r>
                        <a:rPr kumimoji="1" lang="ja-JP" altLang="en-US" sz="1000" b="1" dirty="0">
                          <a:latin typeface="AR P丸ゴシック体M"/>
                          <a:ea typeface="AR P丸ゴシック体M"/>
                        </a:rPr>
                        <a:t>(火)</a:t>
                      </a:r>
                      <a:endParaRPr kumimoji="1" lang="ja-JP" altLang="en-US" sz="1000" b="1"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A6A6"/>
                    </a:solidFill>
                  </a:tcPr>
                </a:tc>
              </a:tr>
              <a:tr h="206595">
                <a:tc>
                  <a:txBody>
                    <a:bodyPr/>
                    <a:lstStyle/>
                    <a:p>
                      <a:r>
                        <a:rPr kumimoji="1" lang="ja-JP" altLang="en-US" sz="900" dirty="0">
                          <a:solidFill>
                            <a:schemeClr val="bg1"/>
                          </a:solidFill>
                          <a:latin typeface="AR P丸ゴシック体E"/>
                          <a:ea typeface="AR P丸ゴシック体E"/>
                        </a:rPr>
                        <a:t>乳幼児健康相談</a:t>
                      </a:r>
                      <a:endParaRPr kumimoji="1" lang="ja-JP" altLang="en-US" dirty="0">
                        <a:solidFill>
                          <a:schemeClr val="bg1"/>
                        </a:solidFill>
                        <a:latin typeface="AR P丸ゴシック体E"/>
                        <a:ea typeface="AR P丸ゴシック体E"/>
                      </a:endParaRPr>
                    </a:p>
                  </a:txBody>
                  <a:tcPr marL="36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4月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5月</a:t>
                      </a:r>
                      <a:endParaRPr kumimoji="1" lang="ja-JP" altLang="en-US" sz="800"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6月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7月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8月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9月</a:t>
                      </a:r>
                      <a:endParaRPr>
                        <a:solidFill>
                          <a:schemeClr val="bg1"/>
                        </a:solidFill>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600" b="0" dirty="0">
                          <a:solidFill>
                            <a:schemeClr val="bg1"/>
                          </a:solidFill>
                          <a:latin typeface="AR P丸ゴシック体E"/>
                          <a:ea typeface="AR P丸ゴシック体E"/>
                        </a:rPr>
                        <a:t>10</a:t>
                      </a:r>
                      <a:r>
                        <a:rPr kumimoji="1" lang="ja-JP" altLang="en-US" sz="600" b="0" dirty="0">
                          <a:solidFill>
                            <a:schemeClr val="bg1"/>
                          </a:solidFill>
                          <a:latin typeface="AR P丸ゴシック体E"/>
                          <a:ea typeface="AR P丸ゴシック体E"/>
                        </a:rPr>
                        <a:t>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600" b="0" dirty="0">
                          <a:solidFill>
                            <a:schemeClr val="bg1"/>
                          </a:solidFill>
                          <a:latin typeface="AR P丸ゴシック体E"/>
                          <a:ea typeface="AR P丸ゴシック体E"/>
                        </a:rPr>
                        <a:t>11月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600" b="0" dirty="0">
                          <a:solidFill>
                            <a:schemeClr val="bg1"/>
                          </a:solidFill>
                          <a:latin typeface="AR P丸ゴシック体E"/>
                          <a:ea typeface="AR P丸ゴシック体E"/>
                        </a:rPr>
                        <a:t>12月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1月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2月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kumimoji="1" lang="ja-JP" altLang="en-US" sz="700" b="0" dirty="0">
                          <a:solidFill>
                            <a:schemeClr val="bg1"/>
                          </a:solidFill>
                          <a:latin typeface="AR P丸ゴシック体E"/>
                          <a:ea typeface="AR P丸ゴシック体E"/>
                        </a:rPr>
                        <a:t>3月</a:t>
                      </a:r>
                      <a:endParaRPr kumimoji="1" lang="ja-JP" altLang="en-US" b="0" dirty="0">
                        <a:solidFill>
                          <a:schemeClr val="bg1"/>
                        </a:solidFill>
                        <a:latin typeface="AR P丸ゴシック体E"/>
                        <a:ea typeface="AR P丸ゴシック体E"/>
                      </a:endParaRPr>
                    </a:p>
                  </a:txBody>
                  <a:tcPr marL="90000" marR="91440" marT="0" marB="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370840">
                <a:tc>
                  <a:txBody>
                    <a:bodyPr/>
                    <a:lstStyle/>
                    <a:p>
                      <a:pPr>
                        <a:lnSpc>
                          <a:spcPct val="150000"/>
                        </a:lnSpc>
                      </a:pPr>
                      <a:r>
                        <a:rPr kumimoji="1" lang="ja-JP" altLang="en-US" sz="600" dirty="0">
                          <a:latin typeface="AR P丸ゴシック体M"/>
                          <a:ea typeface="AR P丸ゴシック体M"/>
                        </a:rPr>
                        <a:t>身体測定や発達・ことば・生活習慣などの相談です。</a:t>
                      </a:r>
                      <a:endParaRPr kumimoji="1" lang="ja-JP" altLang="en-US" sz="600" dirty="0">
                        <a:latin typeface="AR P丸ゴシック体M"/>
                        <a:ea typeface="AR P丸ゴシック体M"/>
                      </a:endParaRPr>
                    </a:p>
                    <a:p>
                      <a:pPr>
                        <a:lnSpc>
                          <a:spcPct val="150000"/>
                        </a:lnSpc>
                      </a:pPr>
                      <a:r>
                        <a:rPr kumimoji="1" lang="ja-JP" altLang="en-US" sz="600" dirty="0">
                          <a:latin typeface="AR P丸ゴシック体M"/>
                          <a:ea typeface="AR P丸ゴシック体M"/>
                        </a:rPr>
                        <a:t>・</a:t>
                      </a:r>
                      <a:r>
                        <a:rPr kumimoji="1" lang="ja-JP" altLang="en-US" sz="600" dirty="0">
                          <a:latin typeface="AR P丸ゴシック体M"/>
                          <a:ea typeface="AR P丸ゴシック体M"/>
                        </a:rPr>
                        <a:t>対象者</a:t>
                      </a:r>
                      <a:r>
                        <a:rPr kumimoji="1" lang="ja-JP" altLang="en-US" sz="600" dirty="0">
                          <a:latin typeface="AR P丸ゴシック体M"/>
                          <a:ea typeface="AR P丸ゴシック体M"/>
                        </a:rPr>
                        <a:t>：</a:t>
                      </a:r>
                      <a:r>
                        <a:rPr kumimoji="1" lang="ja-JP" altLang="en-US" sz="600" dirty="0">
                          <a:latin typeface="AR P丸ゴシック体M"/>
                          <a:ea typeface="AR P丸ゴシック体M"/>
                        </a:rPr>
                        <a:t>未就学児</a:t>
                      </a:r>
                      <a:r>
                        <a:rPr kumimoji="1" lang="ja-JP" altLang="en-US" sz="600" dirty="0">
                          <a:latin typeface="AR P丸ゴシック体M"/>
                          <a:ea typeface="AR P丸ゴシック体M"/>
                        </a:rPr>
                        <a:t>（</a:t>
                      </a:r>
                      <a:r>
                        <a:rPr kumimoji="1" lang="ja-JP" altLang="en-US" sz="600" dirty="0">
                          <a:latin typeface="AR P丸ゴシック体M"/>
                          <a:ea typeface="AR P丸ゴシック体M"/>
                        </a:rPr>
                        <a:t>0</a:t>
                      </a:r>
                      <a:r>
                        <a:rPr kumimoji="1" lang="ja-JP" altLang="en-US" sz="600" dirty="0">
                          <a:latin typeface="AR P丸ゴシック体M"/>
                          <a:ea typeface="AR P丸ゴシック体M"/>
                        </a:rPr>
                        <a:t>歳</a:t>
                      </a:r>
                      <a:r>
                        <a:rPr kumimoji="1" lang="ja-JP" altLang="en-US" sz="600" dirty="0">
                          <a:latin typeface="AR P丸ゴシック体M"/>
                          <a:ea typeface="AR P丸ゴシック体M"/>
                        </a:rPr>
                        <a:t>～</a:t>
                      </a:r>
                      <a:r>
                        <a:rPr kumimoji="1" lang="ja-JP" altLang="en-US" sz="600" dirty="0">
                          <a:latin typeface="AR P丸ゴシック体M"/>
                          <a:ea typeface="AR P丸ゴシック体M"/>
                        </a:rPr>
                        <a:t>就学前まで</a:t>
                      </a:r>
                      <a:r>
                        <a:rPr kumimoji="1" lang="ja-JP" altLang="en-US" sz="600" dirty="0">
                          <a:latin typeface="AR P丸ゴシック体M"/>
                          <a:ea typeface="AR P丸ゴシック体M"/>
                        </a:rPr>
                        <a:t>）</a:t>
                      </a:r>
                      <a:endParaRPr kumimoji="1" lang="ja-JP" altLang="en-US" sz="600" dirty="0">
                        <a:latin typeface="AR P丸ゴシック体M"/>
                        <a:ea typeface="AR P丸ゴシック体M"/>
                      </a:endParaRPr>
                    </a:p>
                    <a:p>
                      <a:pPr>
                        <a:lnSpc>
                          <a:spcPct val="150000"/>
                        </a:lnSpc>
                      </a:pPr>
                      <a:r>
                        <a:rPr kumimoji="1" lang="ja-JP" altLang="en-US" sz="600" dirty="0">
                          <a:latin typeface="AR P丸ゴシック体M"/>
                          <a:ea typeface="AR P丸ゴシック体M"/>
                        </a:rPr>
                        <a:t>・</a:t>
                      </a:r>
                      <a:r>
                        <a:rPr kumimoji="1" lang="ja-JP" altLang="en-US" sz="600" dirty="0">
                          <a:latin typeface="AR P丸ゴシック体M"/>
                          <a:ea typeface="AR P丸ゴシック体M"/>
                        </a:rPr>
                        <a:t>時間</a:t>
                      </a:r>
                      <a:r>
                        <a:rPr kumimoji="1" lang="ja-JP" altLang="en-US" sz="600" dirty="0">
                          <a:latin typeface="AR P丸ゴシック体M"/>
                          <a:ea typeface="AR P丸ゴシック体M"/>
                        </a:rPr>
                        <a:t>：</a:t>
                      </a:r>
                      <a:r>
                        <a:rPr kumimoji="1" lang="ja-JP" altLang="en-US" sz="600" dirty="0">
                          <a:latin typeface="AR P丸ゴシック体M"/>
                          <a:ea typeface="AR P丸ゴシック体M"/>
                        </a:rPr>
                        <a:t>午前中</a:t>
                      </a:r>
                      <a:r>
                        <a:rPr kumimoji="1" lang="ja-JP" altLang="en-US" sz="600" dirty="0">
                          <a:latin typeface="AR P丸ゴシック体M"/>
                          <a:ea typeface="AR P丸ゴシック体M"/>
                        </a:rPr>
                        <a:t>（詳細な時間は予約時にご案内します。）</a:t>
                      </a:r>
                      <a:endParaRPr kumimoji="1" lang="ja-JP" altLang="en-US" sz="600" dirty="0">
                        <a:latin typeface="AR P丸ゴシック体M"/>
                        <a:ea typeface="AR P丸ゴシック体M"/>
                      </a:endParaRPr>
                    </a:p>
                    <a:p>
                      <a:pPr>
                        <a:lnSpc>
                          <a:spcPct val="150000"/>
                        </a:lnSpc>
                      </a:pPr>
                      <a:r>
                        <a:rPr kumimoji="1" lang="ja-JP" altLang="en-US" sz="600" dirty="0">
                          <a:latin typeface="AR P丸ゴシック体M"/>
                          <a:ea typeface="AR P丸ゴシック体M"/>
                        </a:rPr>
                        <a:t>・</a:t>
                      </a:r>
                      <a:r>
                        <a:rPr kumimoji="1" lang="ja-JP" altLang="en-US" sz="600" dirty="0">
                          <a:latin typeface="AR P丸ゴシック体M"/>
                          <a:ea typeface="AR P丸ゴシック体M"/>
                        </a:rPr>
                        <a:t>予約</a:t>
                      </a:r>
                      <a:r>
                        <a:rPr kumimoji="1" lang="ja-JP" altLang="en-US" sz="600" dirty="0">
                          <a:latin typeface="AR P丸ゴシック体M"/>
                          <a:ea typeface="AR P丸ゴシック体M"/>
                        </a:rPr>
                        <a:t>：</a:t>
                      </a:r>
                      <a:r>
                        <a:rPr kumimoji="1" lang="ja-JP" altLang="en-US" sz="600" dirty="0">
                          <a:latin typeface="AR P丸ゴシック体M"/>
                          <a:ea typeface="AR P丸ゴシック体M"/>
                        </a:rPr>
                        <a:t>実施日の</a:t>
                      </a:r>
                      <a:r>
                        <a:rPr kumimoji="1" lang="ja-JP" altLang="en-US" sz="600" dirty="0">
                          <a:latin typeface="AR P丸ゴシック体M"/>
                          <a:ea typeface="AR P丸ゴシック体M"/>
                        </a:rPr>
                        <a:t>前日までに</a:t>
                      </a:r>
                      <a:r>
                        <a:rPr kumimoji="1" lang="ja-JP" altLang="en-US" sz="600" dirty="0">
                          <a:latin typeface="AR P丸ゴシック体M"/>
                          <a:ea typeface="AR P丸ゴシック体M"/>
                        </a:rPr>
                        <a:t>電話で</a:t>
                      </a:r>
                      <a:r>
                        <a:rPr kumimoji="1" lang="ja-JP" altLang="en-US" sz="600" dirty="0">
                          <a:latin typeface="AR P丸ゴシック体M"/>
                          <a:ea typeface="AR P丸ゴシック体M"/>
                        </a:rPr>
                        <a:t>ご予約ください</a:t>
                      </a:r>
                      <a:r>
                        <a:rPr kumimoji="1" lang="ja-JP" altLang="en-US" sz="600" dirty="0">
                          <a:latin typeface="AR P丸ゴシック体M"/>
                          <a:ea typeface="AR P丸ゴシック体M"/>
                        </a:rPr>
                        <a:t>。</a:t>
                      </a:r>
                      <a:endParaRPr kumimoji="1" lang="ja-JP" altLang="en-US" sz="600" dirty="0">
                        <a:latin typeface="AR P丸ゴシック体M"/>
                        <a:ea typeface="AR P丸ゴシック体M"/>
                      </a:endParaRPr>
                    </a:p>
                  </a:txBody>
                  <a:tcPr marL="90000" marR="91440" marT="0" marB="72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000" dirty="0">
                          <a:latin typeface="AR P丸ゴシック体M"/>
                          <a:ea typeface="AR P丸ゴシック体M"/>
                        </a:rPr>
                        <a:t>21日</a:t>
                      </a:r>
                      <a:r>
                        <a:rPr kumimoji="1" lang="ja-JP" altLang="en-US" sz="1000" dirty="0">
                          <a:latin typeface="AR P丸ゴシック体M"/>
                          <a:ea typeface="AR P丸ゴシック体M"/>
                        </a:rPr>
                        <a:t>(火)</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dirty="0">
                        <a:latin typeface="AR P丸ゴシック体M"/>
                        <a:ea typeface="AR P丸ゴシック体M"/>
                      </a:endParaRPr>
                    </a:p>
                  </a:txBody>
                  <a:tcPr marL="90000" marR="91440" marT="36000" marB="36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000" dirty="0">
                          <a:latin typeface="AR P丸ゴシック体M"/>
                          <a:ea typeface="AR P丸ゴシック体M"/>
                        </a:rPr>
                        <a:t>2日</a:t>
                      </a:r>
                      <a:r>
                        <a:rPr kumimoji="1" lang="ja-JP" altLang="en-US" sz="1000" dirty="0">
                          <a:latin typeface="AR P丸ゴシック体M"/>
                          <a:ea typeface="AR P丸ゴシック体M"/>
                        </a:rPr>
                        <a:t>(火)</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000" dirty="0">
                          <a:latin typeface="AR P丸ゴシック体M"/>
                          <a:ea typeface="AR P丸ゴシック体M"/>
                        </a:rPr>
                        <a:t>28日</a:t>
                      </a:r>
                      <a:r>
                        <a:rPr kumimoji="1" lang="ja-JP" altLang="en-US" sz="1000" dirty="0">
                          <a:latin typeface="AR P丸ゴシック体M"/>
                          <a:ea typeface="AR P丸ゴシック体M"/>
                        </a:rPr>
                        <a:t>(火)</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dirty="0">
                        <a:latin typeface="AR P丸ゴシック体M"/>
                        <a:ea typeface="AR P丸ゴシック体M"/>
                      </a:endParaRPr>
                    </a:p>
                  </a:txBody>
                  <a:tcPr marL="90000" marR="91440" marT="36000" marB="36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dirty="0">
                        <a:latin typeface="AR P丸ゴシック体M"/>
                        <a:ea typeface="AR P丸ゴシック体M"/>
                      </a:endParaRPr>
                    </a:p>
                  </a:txBody>
                  <a:tcPr marL="90000" marR="91440" marT="36000" marB="36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000" dirty="0">
                          <a:latin typeface="AR P丸ゴシック体M"/>
                          <a:ea typeface="AR P丸ゴシック体M"/>
                        </a:rPr>
                        <a:t>6日</a:t>
                      </a:r>
                      <a:r>
                        <a:rPr kumimoji="1" lang="ja-JP" altLang="en-US" sz="1000" dirty="0">
                          <a:latin typeface="AR P丸ゴシック体M"/>
                          <a:ea typeface="AR P丸ゴシック体M"/>
                        </a:rPr>
                        <a:t>(火)</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dirty="0">
                        <a:latin typeface="AR P丸ゴシック体M"/>
                        <a:ea typeface="AR P丸ゴシック体M"/>
                      </a:endParaRPr>
                    </a:p>
                  </a:txBody>
                  <a:tcPr marL="90000" marR="91440" marT="36000" marB="36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000" dirty="0">
                          <a:latin typeface="AR P丸ゴシック体M"/>
                          <a:ea typeface="AR P丸ゴシック体M"/>
                        </a:rPr>
                        <a:t>9日</a:t>
                      </a:r>
                      <a:r>
                        <a:rPr kumimoji="1" lang="ja-JP" altLang="en-US" sz="1000" dirty="0">
                          <a:latin typeface="AR P丸ゴシック体M"/>
                          <a:ea typeface="AR P丸ゴシック体M"/>
                        </a:rPr>
                        <a:t>(水)</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dirty="0">
                        <a:latin typeface="AR P丸ゴシック体M"/>
                        <a:ea typeface="AR P丸ゴシック体M"/>
                      </a:endParaRPr>
                    </a:p>
                  </a:txBody>
                  <a:tcPr marL="90000" marR="91440" marT="36000" marB="36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000" dirty="0">
                          <a:latin typeface="AR P丸ゴシック体M"/>
                          <a:ea typeface="AR P丸ゴシック体M"/>
                        </a:rPr>
                        <a:t>16日</a:t>
                      </a:r>
                      <a:r>
                        <a:rPr kumimoji="1" lang="ja-JP" altLang="en-US" sz="1000" dirty="0">
                          <a:latin typeface="AR P丸ゴシック体M"/>
                          <a:ea typeface="AR P丸ゴシック体M"/>
                        </a:rPr>
                        <a:t>(火)</a:t>
                      </a:r>
                      <a:endParaRPr kumimoji="1" lang="ja-JP" altLang="en-US" dirty="0">
                        <a:latin typeface="AR P丸ゴシック体M"/>
                        <a:ea typeface="AR P丸ゴシック体M"/>
                      </a:endParaRPr>
                    </a:p>
                  </a:txBody>
                  <a:tcPr marL="90000" marR="91440" marT="36000" marB="36000" vert="eaVert"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dirty="0">
                        <a:latin typeface="AR P丸ゴシック体M"/>
                        <a:ea typeface="AR P丸ゴシック体M"/>
                      </a:endParaRPr>
                    </a:p>
                  </a:txBody>
                  <a:tcPr marL="90000" marR="91440" marT="36000" marB="3600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1109" name="テキスト 39"/>
          <p:cNvSpPr txBox="1"/>
          <p:nvPr/>
        </p:nvSpPr>
        <p:spPr>
          <a:xfrm>
            <a:off x="1124105" y="192561"/>
            <a:ext cx="4609791" cy="337661"/>
          </a:xfrm>
          <a:prstGeom prst="rect">
            <a:avLst/>
          </a:prstGeom>
        </p:spPr>
        <p:txBody>
          <a:bodyPr wrap="square">
            <a:spAutoFit/>
          </a:bodyPr>
          <a:p>
            <a:pPr algn="ctr">
              <a:defRPr lang="ja-JP" altLang="en-US"/>
            </a:pPr>
            <a:r>
              <a:rPr lang="ja-JP" altLang="en-US" sz="1600" b="1">
                <a:latin typeface="AR P丸ゴシック体E"/>
                <a:ea typeface="AR P丸ゴシック体E"/>
              </a:rPr>
              <a:t>令和8年度　五霞町保健センター年間予定表</a:t>
            </a:r>
            <a:endParaRPr lang="ja-JP" altLang="en-US" b="1">
              <a:latin typeface="AR P丸ゴシック体E"/>
              <a:ea typeface="AR P丸ゴシック体E"/>
            </a:endParaRPr>
          </a:p>
        </p:txBody>
      </p:sp>
      <p:sp>
        <p:nvSpPr>
          <p:cNvPr id="1110" name="テキスト 43"/>
          <p:cNvSpPr txBox="1"/>
          <p:nvPr/>
        </p:nvSpPr>
        <p:spPr>
          <a:xfrm>
            <a:off x="1845000" y="985117"/>
            <a:ext cx="4971746" cy="583883"/>
          </a:xfrm>
          <a:prstGeom prst="rect">
            <a:avLst/>
          </a:prstGeom>
        </p:spPr>
        <p:txBody>
          <a:bodyPr wrap="square">
            <a:spAutoFit/>
          </a:bodyPr>
          <a:p>
            <a:pPr>
              <a:defRPr lang="ja-JP" altLang="en-US"/>
            </a:pPr>
            <a:r>
              <a:rPr lang="ja-JP" altLang="en-US" sz="800">
                <a:latin typeface="AR P丸ゴシック体M"/>
                <a:ea typeface="AR P丸ゴシック体M"/>
              </a:rPr>
              <a:t>各健診の対象となる方には、実施日の1か月前ごろ、個別に案内通知を送付します。</a:t>
            </a:r>
            <a:endParaRPr lang="ja-JP" altLang="en-US">
              <a:latin typeface="AR P丸ゴシック体M"/>
              <a:ea typeface="AR P丸ゴシック体M"/>
            </a:endParaRPr>
          </a:p>
          <a:p>
            <a:pPr>
              <a:defRPr lang="ja-JP" altLang="en-US"/>
            </a:pPr>
            <a:r>
              <a:rPr lang="ja-JP" altLang="en-US" sz="800">
                <a:latin typeface="AR P丸ゴシック体M"/>
                <a:ea typeface="AR P丸ゴシック体M"/>
              </a:rPr>
              <a:t>（</a:t>
            </a:r>
            <a:r>
              <a:rPr lang="ja-JP" altLang="en-US" sz="800">
                <a:latin typeface="AR P丸ゴシック体M"/>
                <a:ea typeface="AR P丸ゴシック体M"/>
              </a:rPr>
              <a:t>ただし</a:t>
            </a:r>
            <a:r>
              <a:rPr lang="ja-JP" altLang="en-US" sz="800">
                <a:latin typeface="AR P丸ゴシック体M"/>
                <a:ea typeface="AR P丸ゴシック体M"/>
              </a:rPr>
              <a:t>、</a:t>
            </a:r>
            <a:r>
              <a:rPr lang="ja-JP" altLang="en-US" sz="800">
                <a:latin typeface="AR P丸ゴシック体M"/>
                <a:ea typeface="AR P丸ゴシック体M"/>
              </a:rPr>
              <a:t>人数等の</a:t>
            </a:r>
            <a:r>
              <a:rPr lang="ja-JP" altLang="en-US" sz="800">
                <a:latin typeface="AR P丸ゴシック体M"/>
                <a:ea typeface="AR P丸ゴシック体M"/>
              </a:rPr>
              <a:t>関係で</a:t>
            </a:r>
            <a:r>
              <a:rPr lang="ja-JP" altLang="en-US" sz="800">
                <a:latin typeface="AR P丸ゴシック体M"/>
                <a:ea typeface="AR P丸ゴシック体M"/>
              </a:rPr>
              <a:t>下記の</a:t>
            </a:r>
            <a:r>
              <a:rPr lang="ja-JP" altLang="en-US" sz="800">
                <a:latin typeface="AR P丸ゴシック体M"/>
                <a:ea typeface="AR P丸ゴシック体M"/>
              </a:rPr>
              <a:t>日程</a:t>
            </a:r>
            <a:r>
              <a:rPr lang="ja-JP" altLang="en-US" sz="800">
                <a:latin typeface="AR P丸ゴシック体M"/>
                <a:ea typeface="AR P丸ゴシック体M"/>
              </a:rPr>
              <a:t>以外で</a:t>
            </a:r>
            <a:r>
              <a:rPr lang="ja-JP" altLang="en-US" sz="800">
                <a:latin typeface="AR P丸ゴシック体M"/>
                <a:ea typeface="AR P丸ゴシック体M"/>
              </a:rPr>
              <a:t>ご案内</a:t>
            </a:r>
            <a:r>
              <a:rPr lang="ja-JP" altLang="en-US" sz="800">
                <a:latin typeface="AR P丸ゴシック体M"/>
                <a:ea typeface="AR P丸ゴシック体M"/>
              </a:rPr>
              <a:t>に</a:t>
            </a:r>
            <a:r>
              <a:rPr lang="ja-JP" altLang="en-US" sz="800">
                <a:latin typeface="AR P丸ゴシック体M"/>
                <a:ea typeface="AR P丸ゴシック体M"/>
              </a:rPr>
              <a:t>なる場合もありますので、あらかじめご了承ください。)</a:t>
            </a:r>
            <a:endParaRPr lang="ja-JP" altLang="en-US" sz="800">
              <a:latin typeface="AR P丸ゴシック体M"/>
              <a:ea typeface="AR P丸ゴシック体M"/>
            </a:endParaRPr>
          </a:p>
          <a:p>
            <a:pPr>
              <a:defRPr lang="ja-JP" altLang="en-US"/>
            </a:pPr>
            <a:r>
              <a:rPr lang="ja-JP" altLang="en-US" sz="800">
                <a:latin typeface="AR P丸ゴシック体M"/>
                <a:ea typeface="AR P丸ゴシック体M"/>
              </a:rPr>
              <a:t>ご都合のつかない場合は、こども未来課こども家庭係までご連絡ください。</a:t>
            </a:r>
            <a:endParaRPr lang="ja-JP" altLang="en-US" sz="800">
              <a:latin typeface="AR P丸ゴシック体M"/>
              <a:ea typeface="AR P丸ゴシック体M"/>
            </a:endParaRPr>
          </a:p>
          <a:p>
            <a:pPr>
              <a:defRPr lang="ja-JP" altLang="en-US"/>
            </a:pPr>
            <a:r>
              <a:rPr lang="ja-JP" altLang="en-US" sz="800">
                <a:latin typeface="AR P丸ゴシック体M"/>
                <a:ea typeface="AR P丸ゴシック体M"/>
              </a:rPr>
              <a:t>未受診の場合、幼稚園・保育園等へ訪問し、お子さんの成長を確認させていただきます。</a:t>
            </a:r>
            <a:endParaRPr lang="ja-JP" altLang="en-US" sz="800">
              <a:latin typeface="AR P丸ゴシック体M"/>
              <a:ea typeface="AR P丸ゴシック体M"/>
            </a:endParaRPr>
          </a:p>
        </p:txBody>
      </p:sp>
      <p:sp>
        <p:nvSpPr>
          <p:cNvPr id="1111" name="テキスト 51"/>
          <p:cNvSpPr txBox="1"/>
          <p:nvPr/>
        </p:nvSpPr>
        <p:spPr>
          <a:xfrm>
            <a:off x="457344" y="6393000"/>
            <a:ext cx="6045185" cy="706993"/>
          </a:xfrm>
          <a:prstGeom prst="rect">
            <a:avLst/>
          </a:prstGeom>
        </p:spPr>
        <p:txBody>
          <a:bodyPr wrap="square">
            <a:spAutoFit/>
          </a:bodyPr>
          <a:p>
            <a:pPr>
              <a:defRPr lang="ja-JP" altLang="en-US"/>
            </a:pPr>
            <a:r>
              <a:rPr lang="ja-JP" altLang="en-US" sz="800">
                <a:latin typeface="AR P丸ゴシック体M"/>
                <a:ea typeface="AR P丸ゴシック体M"/>
              </a:rPr>
              <a:t>※生後2か月を迎える前に、予防接種の予診票と一緒に、医療機関で使用できる「乳幼児健康診査受診票(生後3～6か月用と</a:t>
            </a:r>
            <a:r>
              <a:rPr lang="ja-JP" altLang="en-US" sz="800">
                <a:latin typeface="AR P丸ゴシック体M"/>
                <a:ea typeface="AR P丸ゴシック体M"/>
              </a:rPr>
              <a:t>生後9～11</a:t>
            </a:r>
            <a:endParaRPr lang="ja-JP" altLang="en-US" sz="800">
              <a:latin typeface="AR P丸ゴシック体M"/>
              <a:ea typeface="AR P丸ゴシック体M"/>
            </a:endParaRPr>
          </a:p>
          <a:p>
            <a:pPr>
              <a:defRPr lang="ja-JP" altLang="en-US"/>
            </a:pPr>
            <a:r>
              <a:rPr lang="ja-JP" altLang="en-US" sz="800">
                <a:latin typeface="AR P丸ゴシック体M"/>
                <a:ea typeface="AR P丸ゴシック体M"/>
              </a:rPr>
              <a:t>　</a:t>
            </a:r>
            <a:r>
              <a:rPr lang="ja-JP" altLang="en-US" sz="800">
                <a:latin typeface="AR P丸ゴシック体M"/>
                <a:ea typeface="AR P丸ゴシック体M"/>
              </a:rPr>
              <a:t>か月用のもの各1枚ずつ)」を送付しています。それぞれ医療機関での個別健診となりますので、事前に委託医療機関に</a:t>
            </a:r>
            <a:r>
              <a:rPr lang="ja-JP" altLang="en-US" sz="800">
                <a:latin typeface="AR P丸ゴシック体M"/>
                <a:ea typeface="AR P丸ゴシック体M"/>
              </a:rPr>
              <a:t>連絡、ご予約</a:t>
            </a:r>
            <a:endParaRPr lang="ja-JP" altLang="en-US" sz="800">
              <a:latin typeface="AR P丸ゴシック体M"/>
              <a:ea typeface="AR P丸ゴシック体M"/>
            </a:endParaRPr>
          </a:p>
          <a:p>
            <a:pPr>
              <a:defRPr lang="ja-JP" altLang="en-US"/>
            </a:pPr>
            <a:r>
              <a:rPr lang="ja-JP" altLang="en-US" sz="800">
                <a:latin typeface="AR P丸ゴシック体M"/>
                <a:ea typeface="AR P丸ゴシック体M"/>
              </a:rPr>
              <a:t>　</a:t>
            </a:r>
            <a:r>
              <a:rPr lang="ja-JP" altLang="en-US" sz="800">
                <a:latin typeface="AR P丸ゴシック体M"/>
                <a:ea typeface="AR P丸ゴシック体M"/>
              </a:rPr>
              <a:t>の</a:t>
            </a:r>
            <a:r>
              <a:rPr lang="ja-JP" altLang="en-US" sz="800">
                <a:latin typeface="AR P丸ゴシック体M"/>
                <a:ea typeface="AR P丸ゴシック体M"/>
              </a:rPr>
              <a:t>うえ、受診してください。</a:t>
            </a:r>
            <a:endParaRPr lang="ja-JP" altLang="en-US" sz="800">
              <a:latin typeface="AR P丸ゴシック体M"/>
              <a:ea typeface="AR P丸ゴシック体M"/>
            </a:endParaRPr>
          </a:p>
          <a:p>
            <a:pPr>
              <a:defRPr lang="ja-JP" altLang="en-US"/>
            </a:pPr>
            <a:r>
              <a:rPr lang="ja-JP" altLang="en-US" sz="800">
                <a:latin typeface="AR P丸ゴシック体M"/>
                <a:ea typeface="AR P丸ゴシック体M"/>
              </a:rPr>
              <a:t>※その他、2歳児歯科健診は、医療機関での個別健診となります。受診時期となりましたら、対象となる方には通知を送付します。</a:t>
            </a:r>
            <a:endParaRPr lang="ja-JP" altLang="en-US" sz="800">
              <a:latin typeface="AR P丸ゴシック体M"/>
              <a:ea typeface="AR P丸ゴシック体M"/>
            </a:endParaRPr>
          </a:p>
          <a:p>
            <a:pPr>
              <a:defRPr lang="ja-JP" altLang="en-US"/>
            </a:pPr>
            <a:r>
              <a:rPr lang="ja-JP" altLang="en-US" sz="800">
                <a:latin typeface="AR P丸ゴシック体M"/>
                <a:ea typeface="AR P丸ゴシック体M"/>
              </a:rPr>
              <a:t>　事前に委託医療機関に連絡、ご予約のうえ、受診してください(令和8年度対象者：R5.9月～R6.8月生まれ)</a:t>
            </a:r>
            <a:endParaRPr lang="ja-JP" altLang="en-US" sz="800">
              <a:latin typeface="AR P丸ゴシック体M"/>
              <a:ea typeface="AR P丸ゴシック体M"/>
            </a:endParaRPr>
          </a:p>
        </p:txBody>
      </p:sp>
      <p:grpSp>
        <p:nvGrpSpPr>
          <p:cNvPr id="1112" name="グループ 47"/>
          <p:cNvGrpSpPr/>
          <p:nvPr/>
        </p:nvGrpSpPr>
        <p:grpSpPr>
          <a:xfrm>
            <a:off x="457344" y="1136625"/>
            <a:ext cx="1296000" cy="306070"/>
            <a:chOff x="189000" y="809625"/>
            <a:chExt cx="1296000" cy="300038"/>
          </a:xfrm>
        </p:grpSpPr>
        <p:sp>
          <p:nvSpPr>
            <p:cNvPr id="1113" name="テキスト 53"/>
            <p:cNvSpPr txBox="1"/>
            <p:nvPr/>
          </p:nvSpPr>
          <p:spPr>
            <a:xfrm>
              <a:off x="235518" y="819210"/>
              <a:ext cx="1249482" cy="270665"/>
            </a:xfrm>
            <a:prstGeom prst="rect">
              <a:avLst/>
            </a:prstGeom>
            <a:ln/>
          </p:spPr>
          <p:txBody>
            <a:bodyPr wrap="square">
              <a:spAutoFit/>
            </a:bodyPr>
            <a:p>
              <a:pPr algn="ctr">
                <a:defRPr lang="ja-JP" altLang="en-US"/>
              </a:pPr>
              <a:r>
                <a:rPr lang="ja-JP" altLang="en-US" sz="1200">
                  <a:latin typeface="AR P丸ゴシック体E"/>
                  <a:ea typeface="AR P丸ゴシック体E"/>
                </a:rPr>
                <a:t>こどもの健診</a:t>
              </a:r>
              <a:r>
                <a:rPr lang="ja-JP" altLang="en-US" sz="800">
                  <a:latin typeface="AR P丸ゴシック体E"/>
                  <a:ea typeface="AR P丸ゴシック体E"/>
                </a:rPr>
                <a:t>など</a:t>
              </a:r>
              <a:endParaRPr lang="ja-JP" altLang="en-US">
                <a:latin typeface="AR P丸ゴシック体E"/>
                <a:ea typeface="AR P丸ゴシック体E"/>
              </a:endParaRPr>
            </a:p>
          </p:txBody>
        </p:sp>
        <p:grpSp>
          <p:nvGrpSpPr>
            <p:cNvPr id="1114" name="グループ 44"/>
            <p:cNvGrpSpPr/>
            <p:nvPr/>
          </p:nvGrpSpPr>
          <p:grpSpPr>
            <a:xfrm>
              <a:off x="189000" y="809625"/>
              <a:ext cx="1293690" cy="300038"/>
              <a:chOff x="189000" y="809625"/>
              <a:chExt cx="1293690" cy="300038"/>
            </a:xfrm>
          </p:grpSpPr>
          <p:sp>
            <p:nvSpPr>
              <p:cNvPr id="1115" name="図形 42"/>
              <p:cNvSpPr/>
              <p:nvPr/>
            </p:nvSpPr>
            <p:spPr>
              <a:xfrm>
                <a:off x="189000" y="809625"/>
                <a:ext cx="1095375" cy="295275"/>
              </a:xfrm>
              <a:custGeom>
                <a:avLst>
                  <a:gd name="adj" fmla="val 50000"/>
                </a:avLst>
                <a:gdLst/>
                <a:ahLst/>
                <a:cxnLst/>
                <a:rect l="l" t="t" r="r" b="b"/>
                <a:pathLst>
                  <a:path w="21600" h="21600" extrusionOk="1">
                    <a:moveTo>
                      <a:pt x="2911" y="21600"/>
                    </a:moveTo>
                    <a:cubicBezTo>
                      <a:pt x="1304" y="21600"/>
                      <a:pt x="0" y="16765"/>
                      <a:pt x="0" y="10800"/>
                    </a:cubicBezTo>
                    <a:lnTo>
                      <a:pt x="0" y="10800"/>
                    </a:lnTo>
                    <a:cubicBezTo>
                      <a:pt x="0" y="4835"/>
                      <a:pt x="1303" y="0"/>
                      <a:pt x="2911" y="0"/>
                    </a:cubicBezTo>
                    <a:lnTo>
                      <a:pt x="21600" y="0"/>
                    </a:lnTo>
                  </a:path>
                </a:pathLst>
              </a:custGeom>
              <a:noFill/>
              <a:ln w="381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16" name="図形 43"/>
              <p:cNvSpPr/>
              <p:nvPr/>
            </p:nvSpPr>
            <p:spPr>
              <a:xfrm rot="10800000">
                <a:off x="387315" y="814388"/>
                <a:ext cx="1095375" cy="295275"/>
              </a:xfrm>
              <a:custGeom>
                <a:avLst>
                  <a:gd name="adj" fmla="val 50000"/>
                </a:avLst>
                <a:gdLst/>
                <a:ahLst/>
                <a:cxnLst/>
                <a:rect l="l" t="t" r="r" b="b"/>
                <a:pathLst>
                  <a:path w="21600" h="21600" extrusionOk="1">
                    <a:moveTo>
                      <a:pt x="2911" y="21600"/>
                    </a:moveTo>
                    <a:cubicBezTo>
                      <a:pt x="1304" y="21600"/>
                      <a:pt x="0" y="16765"/>
                      <a:pt x="0" y="10800"/>
                    </a:cubicBezTo>
                    <a:lnTo>
                      <a:pt x="0" y="10800"/>
                    </a:lnTo>
                    <a:cubicBezTo>
                      <a:pt x="0" y="4835"/>
                      <a:pt x="1303" y="0"/>
                      <a:pt x="2911" y="0"/>
                    </a:cubicBezTo>
                    <a:lnTo>
                      <a:pt x="21600" y="0"/>
                    </a:lnTo>
                  </a:path>
                </a:pathLst>
              </a:custGeom>
              <a:noFill/>
              <a:ln w="381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grpSp>
      </p:grpSp>
      <p:sp>
        <p:nvSpPr>
          <p:cNvPr id="1117" name="テキスト 63"/>
          <p:cNvSpPr txBox="1"/>
          <p:nvPr/>
        </p:nvSpPr>
        <p:spPr>
          <a:xfrm>
            <a:off x="503862" y="1146403"/>
            <a:ext cx="1249482" cy="276106"/>
          </a:xfrm>
          <a:prstGeom prst="rect">
            <a:avLst/>
          </a:prstGeom>
          <a:ln/>
        </p:spPr>
        <p:txBody>
          <a:bodyPr wrap="square">
            <a:spAutoFit/>
          </a:bodyPr>
          <a:p>
            <a:pPr algn="ctr">
              <a:defRPr lang="ja-JP" altLang="en-US"/>
            </a:pPr>
            <a:r>
              <a:rPr lang="ja-JP" altLang="en-US" sz="1200">
                <a:latin typeface="AR P丸ゴシック体E"/>
                <a:ea typeface="AR P丸ゴシック体E"/>
              </a:rPr>
              <a:t>こどもの健診</a:t>
            </a:r>
            <a:r>
              <a:rPr lang="ja-JP" altLang="en-US" sz="800">
                <a:latin typeface="AR P丸ゴシック体E"/>
                <a:ea typeface="AR P丸ゴシック体E"/>
              </a:rPr>
              <a:t>など</a:t>
            </a:r>
            <a:endParaRPr lang="ja-JP" altLang="en-US">
              <a:latin typeface="AR P丸ゴシック体E"/>
              <a:ea typeface="AR P丸ゴシック体E"/>
            </a:endParaRPr>
          </a:p>
        </p:txBody>
      </p:sp>
      <p:grpSp>
        <p:nvGrpSpPr>
          <p:cNvPr id="1118" name="グループ 65"/>
          <p:cNvGrpSpPr/>
          <p:nvPr/>
        </p:nvGrpSpPr>
        <p:grpSpPr>
          <a:xfrm>
            <a:off x="114647" y="7340464"/>
            <a:ext cx="1293690" cy="306070"/>
            <a:chOff x="120668" y="7617000"/>
            <a:chExt cx="1293690" cy="306070"/>
          </a:xfrm>
        </p:grpSpPr>
        <p:grpSp>
          <p:nvGrpSpPr>
            <p:cNvPr id="1119" name="グループ 44"/>
            <p:cNvGrpSpPr/>
            <p:nvPr/>
          </p:nvGrpSpPr>
          <p:grpSpPr>
            <a:xfrm flipV="1">
              <a:off x="120668" y="7617000"/>
              <a:ext cx="1293690" cy="306070"/>
              <a:chOff x="189000" y="809625"/>
              <a:chExt cx="1293690" cy="300038"/>
            </a:xfrm>
          </p:grpSpPr>
          <p:sp>
            <p:nvSpPr>
              <p:cNvPr id="1120" name="図形 42"/>
              <p:cNvSpPr/>
              <p:nvPr/>
            </p:nvSpPr>
            <p:spPr>
              <a:xfrm>
                <a:off x="189000" y="809625"/>
                <a:ext cx="1095375" cy="295275"/>
              </a:xfrm>
              <a:custGeom>
                <a:avLst>
                  <a:gd name="adj" fmla="val 50000"/>
                </a:avLst>
                <a:gdLst/>
                <a:ahLst/>
                <a:cxnLst/>
                <a:rect l="l" t="t" r="r" b="b"/>
                <a:pathLst>
                  <a:path w="21600" h="21600" extrusionOk="1">
                    <a:moveTo>
                      <a:pt x="2911" y="21600"/>
                    </a:moveTo>
                    <a:cubicBezTo>
                      <a:pt x="1304" y="21600"/>
                      <a:pt x="0" y="16765"/>
                      <a:pt x="0" y="10800"/>
                    </a:cubicBezTo>
                    <a:lnTo>
                      <a:pt x="0" y="10800"/>
                    </a:lnTo>
                    <a:cubicBezTo>
                      <a:pt x="0" y="4835"/>
                      <a:pt x="1303" y="0"/>
                      <a:pt x="2911" y="0"/>
                    </a:cubicBezTo>
                    <a:lnTo>
                      <a:pt x="21600" y="0"/>
                    </a:lnTo>
                  </a:path>
                </a:pathLst>
              </a:custGeom>
              <a:noFill/>
              <a:ln w="381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21" name="図形 43"/>
              <p:cNvSpPr/>
              <p:nvPr/>
            </p:nvSpPr>
            <p:spPr>
              <a:xfrm rot="10800000">
                <a:off x="387315" y="814388"/>
                <a:ext cx="1095375" cy="295275"/>
              </a:xfrm>
              <a:custGeom>
                <a:avLst>
                  <a:gd name="adj" fmla="val 50000"/>
                </a:avLst>
                <a:gdLst/>
                <a:ahLst/>
                <a:cxnLst/>
                <a:rect l="l" t="t" r="r" b="b"/>
                <a:pathLst>
                  <a:path w="21600" h="21600" extrusionOk="1">
                    <a:moveTo>
                      <a:pt x="2911" y="21600"/>
                    </a:moveTo>
                    <a:cubicBezTo>
                      <a:pt x="1304" y="21600"/>
                      <a:pt x="0" y="16765"/>
                      <a:pt x="0" y="10800"/>
                    </a:cubicBezTo>
                    <a:lnTo>
                      <a:pt x="0" y="10800"/>
                    </a:lnTo>
                    <a:cubicBezTo>
                      <a:pt x="0" y="4835"/>
                      <a:pt x="1303" y="0"/>
                      <a:pt x="2911" y="0"/>
                    </a:cubicBezTo>
                    <a:lnTo>
                      <a:pt x="21600" y="0"/>
                    </a:lnTo>
                  </a:path>
                </a:pathLst>
              </a:custGeom>
              <a:noFill/>
              <a:ln w="381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grpSp>
        <p:sp>
          <p:nvSpPr>
            <p:cNvPr id="1122" name="テキスト 64"/>
            <p:cNvSpPr txBox="1"/>
            <p:nvPr/>
          </p:nvSpPr>
          <p:spPr>
            <a:xfrm>
              <a:off x="155560" y="7634411"/>
              <a:ext cx="1249482" cy="276106"/>
            </a:xfrm>
            <a:prstGeom prst="rect">
              <a:avLst/>
            </a:prstGeom>
            <a:ln/>
          </p:spPr>
          <p:txBody>
            <a:bodyPr wrap="square">
              <a:spAutoFit/>
            </a:bodyPr>
            <a:p>
              <a:pPr algn="ctr">
                <a:defRPr lang="ja-JP" altLang="en-US"/>
              </a:pPr>
              <a:r>
                <a:rPr lang="ja-JP" altLang="en-US" sz="1200">
                  <a:latin typeface="AR P丸ゴシック体E"/>
                  <a:ea typeface="AR P丸ゴシック体E"/>
                </a:rPr>
                <a:t>こどもの相談</a:t>
              </a:r>
              <a:r>
                <a:rPr lang="ja-JP" altLang="en-US" sz="800">
                  <a:latin typeface="AR P丸ゴシック体E"/>
                  <a:ea typeface="AR P丸ゴシック体E"/>
                </a:rPr>
                <a:t>など</a:t>
              </a:r>
              <a:endParaRPr lang="ja-JP" altLang="en-US">
                <a:latin typeface="AR P丸ゴシック体E"/>
                <a:ea typeface="AR P丸ゴシック体E"/>
              </a:endParaRPr>
            </a:p>
          </p:txBody>
        </p:sp>
      </p:grpSp>
      <p:pic>
        <p:nvPicPr>
          <p:cNvPr id="1123" name="図 68"/>
          <p:cNvPicPr>
            <a:picLocks noChangeAspect="1"/>
          </p:cNvPicPr>
          <p:nvPr/>
        </p:nvPicPr>
        <p:blipFill>
          <a:blip r:embed="rId1"/>
          <a:stretch>
            <a:fillRect/>
          </a:stretch>
        </p:blipFill>
        <p:spPr>
          <a:xfrm>
            <a:off x="1415045" y="7206791"/>
            <a:ext cx="578274" cy="578274"/>
          </a:xfrm>
          <a:prstGeom prst="rect">
            <a:avLst/>
          </a:prstGeom>
        </p:spPr>
      </p:pic>
      <p:pic>
        <p:nvPicPr>
          <p:cNvPr id="1124" name="図 69"/>
          <p:cNvPicPr>
            <a:picLocks noChangeAspect="1"/>
          </p:cNvPicPr>
          <p:nvPr/>
        </p:nvPicPr>
        <p:blipFill>
          <a:blip r:embed="rId2"/>
          <a:stretch>
            <a:fillRect/>
          </a:stretch>
        </p:blipFill>
        <p:spPr>
          <a:xfrm>
            <a:off x="463875" y="561000"/>
            <a:ext cx="647700" cy="647700"/>
          </a:xfrm>
          <a:prstGeom prst="rect">
            <a:avLst/>
          </a:prstGeom>
        </p:spPr>
      </p:pic>
      <p:pic>
        <p:nvPicPr>
          <p:cNvPr id="1125" name="図 73"/>
          <p:cNvPicPr>
            <a:picLocks noChangeAspect="1"/>
          </p:cNvPicPr>
          <p:nvPr/>
        </p:nvPicPr>
        <p:blipFill>
          <a:blip r:embed="rId3"/>
          <a:stretch>
            <a:fillRect/>
          </a:stretch>
        </p:blipFill>
        <p:spPr>
          <a:xfrm>
            <a:off x="6021000" y="6533270"/>
            <a:ext cx="763843" cy="763843"/>
          </a:xfrm>
          <a:prstGeom prst="rect">
            <a:avLst/>
          </a:prstGeom>
        </p:spPr>
      </p:pic>
      <p:pic>
        <p:nvPicPr>
          <p:cNvPr id="1126" name="図 183"/>
          <p:cNvPicPr>
            <a:picLocks noChangeAspect="1"/>
          </p:cNvPicPr>
          <p:nvPr/>
        </p:nvPicPr>
        <p:blipFill>
          <a:blip r:embed="rId4"/>
          <a:stretch>
            <a:fillRect/>
          </a:stretch>
        </p:blipFill>
        <p:spPr>
          <a:xfrm>
            <a:off x="1269048" y="410971"/>
            <a:ext cx="4319905" cy="306713"/>
          </a:xfrm>
          <a:prstGeom prst="rect">
            <a:avLst/>
          </a:prstGeom>
        </p:spPr>
      </p:pic>
      <p:sp>
        <p:nvSpPr>
          <p:cNvPr id="1253" name="直線 145"/>
          <p:cNvSpPr/>
          <p:nvPr/>
        </p:nvSpPr>
        <p:spPr>
          <a:xfrm flipH="1">
            <a:off x="4139712" y="7979020"/>
            <a:ext cx="366346" cy="631317"/>
          </a:xfrm>
          <a:prstGeom prst="line"/>
          <a:ln w="12700" cap="flat" cmpd="sng" algn="ctr">
            <a:solidFill>
              <a:srgbClr val="C00000"/>
            </a:solidFill>
            <a:prstDash val="solid"/>
            <a:miter lim="800000"/>
          </a:ln>
        </p:spPr>
        <p:style>
          <a:lnRef idx="1">
            <a:schemeClr val="accent1"/>
          </a:lnRef>
          <a:fillRef idx="0">
            <a:schemeClr val="accent1"/>
          </a:fillRef>
          <a:effectRef idx="0">
            <a:schemeClr val="accent1"/>
          </a:effectRef>
          <a:fontRef idx="minor">
            <a:schemeClr val="tx1"/>
          </a:fontRef>
        </p:style>
      </p:sp>
      <p:sp>
        <p:nvSpPr>
          <p:cNvPr id="1256" name="テキスト 148"/>
          <p:cNvSpPr txBox="1"/>
          <p:nvPr/>
        </p:nvSpPr>
        <p:spPr>
          <a:xfrm>
            <a:off x="3935969" y="7484714"/>
            <a:ext cx="2664546" cy="229939"/>
          </a:xfrm>
          <a:prstGeom prst="rect"/>
        </p:spPr>
        <p:txBody>
          <a:bodyPr wrap="square">
            <a:spAutoFit/>
          </a:bodyPr>
          <a:p>
            <a:pPr>
              <a:defRPr lang="ja-JP" altLang="en-US"/>
            </a:pPr>
            <a:r>
              <a:rPr lang="ja-JP" altLang="en-US" sz="900">
                <a:solidFill>
                  <a:srgbClr val="800000"/>
                </a:solidFill>
                <a:latin typeface="BIZ UDPゴシック"/>
                <a:ea typeface="BIZ UDPゴシック"/>
              </a:rPr>
              <a:t>★9月のすくすく相談が3/16に変更になりました</a:t>
            </a:r>
            <a:endParaRPr lang="ja-JP" altLang="en-US" sz="900">
              <a:solidFill>
                <a:srgbClr val="800000"/>
              </a:solidFill>
              <a:latin typeface="BIZ UDPゴシック"/>
              <a:ea typeface="BIZ UDPゴシック"/>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p:pic>
        <p:nvPicPr>
          <p:cNvPr id="1128" name="図 117"/>
          <p:cNvPicPr>
            <a:picLocks noChangeAspect="1"/>
          </p:cNvPicPr>
          <p:nvPr/>
        </p:nvPicPr>
        <p:blipFill>
          <a:blip r:embed="rId1"/>
          <a:stretch>
            <a:fillRect/>
          </a:stretch>
        </p:blipFill>
        <p:spPr>
          <a:xfrm>
            <a:off x="3690738" y="2649000"/>
            <a:ext cx="3040344" cy="633405"/>
          </a:xfrm>
          <a:prstGeom prst="rect">
            <a:avLst/>
          </a:prstGeom>
        </p:spPr>
      </p:pic>
      <p:sp>
        <p:nvSpPr>
          <p:cNvPr id="1129" name="楕円 116"/>
          <p:cNvSpPr/>
          <p:nvPr/>
        </p:nvSpPr>
        <p:spPr>
          <a:xfrm>
            <a:off x="4537145" y="6896955"/>
            <a:ext cx="360045" cy="360045"/>
          </a:xfrm>
          <a:prstGeom prst="ellipse">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pic>
        <p:nvPicPr>
          <p:cNvPr id="1130" name="図 115"/>
          <p:cNvPicPr>
            <a:picLocks noChangeAspect="1"/>
          </p:cNvPicPr>
          <p:nvPr/>
        </p:nvPicPr>
        <p:blipFill>
          <a:blip r:embed="rId2"/>
          <a:srcRect t="28806" r="2904" b="27162"/>
          <a:stretch>
            <a:fillRect/>
          </a:stretch>
        </p:blipFill>
        <p:spPr>
          <a:xfrm rot="-19920000" flipH="1">
            <a:off x="5696970" y="6539744"/>
            <a:ext cx="1051016" cy="476623"/>
          </a:xfrm>
          <a:prstGeom prst="rect">
            <a:avLst/>
          </a:prstGeom>
        </p:spPr>
      </p:pic>
      <p:pic>
        <p:nvPicPr>
          <p:cNvPr id="1131" name="図 114"/>
          <p:cNvPicPr>
            <a:picLocks noChangeAspect="1"/>
          </p:cNvPicPr>
          <p:nvPr/>
        </p:nvPicPr>
        <p:blipFill>
          <a:blip r:embed="rId2"/>
          <a:srcRect t="28806" r="2904" b="27162"/>
          <a:stretch>
            <a:fillRect/>
          </a:stretch>
        </p:blipFill>
        <p:spPr>
          <a:xfrm rot="19920000">
            <a:off x="3593467" y="6539223"/>
            <a:ext cx="1051016" cy="476623"/>
          </a:xfrm>
          <a:prstGeom prst="rect">
            <a:avLst/>
          </a:prstGeom>
        </p:spPr>
      </p:pic>
      <p:sp>
        <p:nvSpPr>
          <p:cNvPr id="1132" name="テキスト 59"/>
          <p:cNvSpPr txBox="1"/>
          <p:nvPr/>
        </p:nvSpPr>
        <p:spPr>
          <a:xfrm>
            <a:off x="3478858" y="9103345"/>
            <a:ext cx="3370086" cy="660827"/>
          </a:xfrm>
          <a:prstGeom prst="rect">
            <a:avLst/>
          </a:prstGeom>
        </p:spPr>
        <p:txBody>
          <a:bodyPr wrap="square">
            <a:spAutoFit/>
          </a:bodyPr>
          <a:p>
            <a:pPr algn="ctr">
              <a:defRPr lang="ja-JP" altLang="en-US"/>
            </a:pPr>
            <a:r>
              <a:rPr lang="ja-JP" altLang="en-US" sz="1050">
                <a:latin typeface="AR P丸ゴシック体E"/>
                <a:ea typeface="AR P丸ゴシック体E"/>
              </a:rPr>
              <a:t>こども未来課　こども家庭係　</a:t>
            </a:r>
            <a:endParaRPr lang="ja-JP" altLang="en-US" sz="1050">
              <a:latin typeface="AR P丸ゴシック体E"/>
              <a:ea typeface="AR P丸ゴシック体E"/>
            </a:endParaRPr>
          </a:p>
          <a:p>
            <a:pPr algn="ctr">
              <a:defRPr lang="ja-JP" altLang="en-US"/>
            </a:pPr>
            <a:r>
              <a:rPr lang="ja-JP" altLang="en-US" sz="1050">
                <a:latin typeface="AR P丸ゴシック体E"/>
                <a:ea typeface="AR P丸ゴシック体E"/>
              </a:rPr>
              <a:t>0280-84-3618</a:t>
            </a:r>
            <a:endParaRPr lang="ja-JP" altLang="en-US" sz="1050">
              <a:latin typeface="AR P丸ゴシック体E"/>
              <a:ea typeface="AR P丸ゴシック体E"/>
            </a:endParaRPr>
          </a:p>
          <a:p>
            <a:pPr algn="ctr">
              <a:defRPr lang="ja-JP" altLang="en-US"/>
            </a:pPr>
            <a:r>
              <a:rPr lang="ja-JP" altLang="en-US" sz="800">
                <a:latin typeface="AR P丸ゴシック体M"/>
                <a:ea typeface="AR P丸ゴシック体M"/>
              </a:rPr>
              <a:t>お子さんに関するご相談なども受け付けています。</a:t>
            </a:r>
            <a:endParaRPr lang="ja-JP" altLang="en-US" sz="1050">
              <a:latin typeface="AR P丸ゴシック体M"/>
              <a:ea typeface="AR P丸ゴシック体M"/>
            </a:endParaRPr>
          </a:p>
          <a:p>
            <a:pPr algn="ctr">
              <a:defRPr lang="ja-JP" altLang="en-US"/>
            </a:pPr>
            <a:r>
              <a:rPr lang="ja-JP" altLang="en-US" sz="800">
                <a:latin typeface="AR P丸ゴシック体M"/>
                <a:ea typeface="AR P丸ゴシック体M"/>
              </a:rPr>
              <a:t>何かありましたらお気軽にご相談ください。</a:t>
            </a:r>
            <a:endParaRPr lang="ja-JP" altLang="en-US" sz="800">
              <a:latin typeface="AR P丸ゴシック体M"/>
              <a:ea typeface="AR P丸ゴシック体M"/>
            </a:endParaRPr>
          </a:p>
        </p:txBody>
      </p:sp>
      <p:sp>
        <p:nvSpPr>
          <p:cNvPr id="1133" name="テキスト 67"/>
          <p:cNvSpPr txBox="1"/>
          <p:nvPr/>
        </p:nvSpPr>
        <p:spPr>
          <a:xfrm>
            <a:off x="3881981" y="2163600"/>
            <a:ext cx="2393774" cy="229939"/>
          </a:xfrm>
          <a:prstGeom prst="rect">
            <a:avLst/>
          </a:prstGeom>
        </p:spPr>
        <p:txBody>
          <a:bodyPr wrap="square">
            <a:spAutoFit/>
          </a:bodyPr>
          <a:p>
            <a:pPr algn="ctr">
              <a:defRPr lang="ja-JP" altLang="en-US"/>
            </a:pPr>
            <a:r>
              <a:rPr lang="ja-JP" altLang="en-US" sz="900">
                <a:latin typeface="AR P丸ゴシック体E"/>
                <a:ea typeface="AR P丸ゴシック体E"/>
              </a:rPr>
              <a:t>QRコードを読み取り、ご活用ください。</a:t>
            </a:r>
            <a:endParaRPr lang="ja-JP" altLang="en-US">
              <a:latin typeface="AR P丸ゴシック体E"/>
              <a:ea typeface="AR P丸ゴシック体E"/>
            </a:endParaRPr>
          </a:p>
        </p:txBody>
      </p:sp>
      <p:sp>
        <p:nvSpPr>
          <p:cNvPr id="1134" name="図形 68"/>
          <p:cNvSpPr/>
          <p:nvPr/>
        </p:nvSpPr>
        <p:spPr>
          <a:xfrm>
            <a:off x="77699" y="690951"/>
            <a:ext cx="3239770" cy="539750"/>
          </a:xfrm>
          <a:prstGeom prst="roundRect">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35" name="図形 70"/>
          <p:cNvSpPr/>
          <p:nvPr/>
        </p:nvSpPr>
        <p:spPr>
          <a:xfrm>
            <a:off x="3458983" y="690951"/>
            <a:ext cx="3239770" cy="539750"/>
          </a:xfrm>
          <a:prstGeom prst="roundRect">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36" name="図形 71"/>
          <p:cNvSpPr/>
          <p:nvPr/>
        </p:nvSpPr>
        <p:spPr>
          <a:xfrm>
            <a:off x="77699" y="1353000"/>
            <a:ext cx="3239770" cy="539750"/>
          </a:xfrm>
          <a:prstGeom prst="roundRect">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37" name="図形 72"/>
          <p:cNvSpPr/>
          <p:nvPr/>
        </p:nvSpPr>
        <p:spPr>
          <a:xfrm>
            <a:off x="3458983" y="1345740"/>
            <a:ext cx="3239770" cy="539750"/>
          </a:xfrm>
          <a:prstGeom prst="roundRect">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38" name="図形 73"/>
          <p:cNvSpPr/>
          <p:nvPr/>
        </p:nvSpPr>
        <p:spPr>
          <a:xfrm>
            <a:off x="77699" y="2001000"/>
            <a:ext cx="3239770" cy="539750"/>
          </a:xfrm>
          <a:prstGeom prst="roundRect">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39" name="テキスト 29"/>
          <p:cNvSpPr txBox="1"/>
          <p:nvPr/>
        </p:nvSpPr>
        <p:spPr>
          <a:xfrm>
            <a:off x="284782" y="745830"/>
            <a:ext cx="1879710" cy="429994"/>
          </a:xfrm>
          <a:prstGeom prst="rect">
            <a:avLst/>
          </a:prstGeom>
        </p:spPr>
        <p:txBody>
          <a:bodyPr wrap="square">
            <a:spAutoFit/>
          </a:bodyPr>
          <a:p>
            <a:pPr>
              <a:defRPr lang="ja-JP" altLang="en-US"/>
            </a:pPr>
            <a:r>
              <a:rPr lang="ja-JP" altLang="en-US" sz="1100">
                <a:latin typeface="AR P丸ゴシック体E"/>
                <a:ea typeface="AR P丸ゴシック体E"/>
              </a:rPr>
              <a:t>医療福祉費助成制度</a:t>
            </a:r>
            <a:endParaRPr lang="ja-JP" altLang="en-US" sz="1100">
              <a:latin typeface="AR P丸ゴシック体E"/>
              <a:ea typeface="AR P丸ゴシック体E"/>
            </a:endParaRPr>
          </a:p>
          <a:p>
            <a:pPr>
              <a:defRPr lang="ja-JP" altLang="en-US"/>
            </a:pPr>
            <a:r>
              <a:rPr lang="ja-JP" altLang="en-US" sz="1100">
                <a:latin typeface="AR P丸ゴシック体E"/>
                <a:ea typeface="AR P丸ゴシック体E"/>
              </a:rPr>
              <a:t>（マル福）について</a:t>
            </a:r>
            <a:endParaRPr lang="ja-JP" altLang="en-US">
              <a:latin typeface="AR P丸ゴシック体E"/>
              <a:ea typeface="AR P丸ゴシック体E"/>
            </a:endParaRPr>
          </a:p>
        </p:txBody>
      </p:sp>
      <p:sp>
        <p:nvSpPr>
          <p:cNvPr id="1140" name="テキスト 30"/>
          <p:cNvSpPr txBox="1"/>
          <p:nvPr/>
        </p:nvSpPr>
        <p:spPr>
          <a:xfrm>
            <a:off x="284782" y="1327521"/>
            <a:ext cx="2239299" cy="576188"/>
          </a:xfrm>
          <a:prstGeom prst="rect">
            <a:avLst/>
          </a:prstGeom>
        </p:spPr>
        <p:txBody>
          <a:bodyPr wrap="square">
            <a:spAutoFit/>
          </a:bodyPr>
          <a:p>
            <a:pPr>
              <a:defRPr lang="ja-JP" altLang="en-US"/>
            </a:pPr>
            <a:r>
              <a:rPr lang="ja-JP" altLang="en-US" sz="1050">
                <a:latin typeface="AR P丸ゴシック体E"/>
                <a:ea typeface="AR P丸ゴシック体E"/>
              </a:rPr>
              <a:t>子育て支援給付</a:t>
            </a:r>
            <a:endParaRPr lang="ja-JP" altLang="en-US" sz="1400">
              <a:latin typeface="AR P丸ゴシック体E"/>
              <a:ea typeface="AR P丸ゴシック体E"/>
            </a:endParaRPr>
          </a:p>
          <a:p>
            <a:pPr>
              <a:defRPr lang="ja-JP" altLang="en-US"/>
            </a:pPr>
            <a:r>
              <a:rPr lang="ja-JP" altLang="en-US" sz="1050">
                <a:latin typeface="AR P丸ゴシック体E"/>
                <a:ea typeface="AR P丸ゴシック体E"/>
              </a:rPr>
              <a:t>（妊婦のための支援給付）・</a:t>
            </a:r>
            <a:endParaRPr lang="ja-JP" altLang="en-US" sz="1050">
              <a:latin typeface="AR P丸ゴシック体E"/>
              <a:ea typeface="AR P丸ゴシック体E"/>
            </a:endParaRPr>
          </a:p>
          <a:p>
            <a:pPr>
              <a:defRPr lang="ja-JP" altLang="en-US"/>
            </a:pPr>
            <a:r>
              <a:rPr lang="ja-JP" altLang="en-US" sz="1050">
                <a:latin typeface="AR P丸ゴシック体E"/>
                <a:ea typeface="AR P丸ゴシック体E"/>
              </a:rPr>
              <a:t>妊婦等包括相談支援事業</a:t>
            </a:r>
            <a:endParaRPr lang="ja-JP" altLang="en-US" sz="1200">
              <a:latin typeface="AR P丸ゴシック体E"/>
              <a:ea typeface="AR P丸ゴシック体E"/>
            </a:endParaRPr>
          </a:p>
        </p:txBody>
      </p:sp>
      <p:sp>
        <p:nvSpPr>
          <p:cNvPr id="1141" name="テキスト 31"/>
          <p:cNvSpPr txBox="1"/>
          <p:nvPr/>
        </p:nvSpPr>
        <p:spPr>
          <a:xfrm>
            <a:off x="216888" y="2140517"/>
            <a:ext cx="1944388" cy="260717"/>
          </a:xfrm>
          <a:prstGeom prst="rect">
            <a:avLst/>
          </a:prstGeom>
        </p:spPr>
        <p:txBody>
          <a:bodyPr wrap="square">
            <a:spAutoFit/>
          </a:bodyPr>
          <a:p>
            <a:pPr>
              <a:defRPr lang="ja-JP" altLang="en-US"/>
            </a:pPr>
            <a:r>
              <a:rPr lang="ja-JP" altLang="en-US" sz="1100">
                <a:latin typeface="AR P丸ゴシック体E"/>
                <a:ea typeface="AR P丸ゴシック体E"/>
              </a:rPr>
              <a:t>こどもの予防接種について</a:t>
            </a:r>
            <a:endParaRPr lang="ja-JP" altLang="en-US">
              <a:latin typeface="AR P丸ゴシック体E"/>
              <a:ea typeface="AR P丸ゴシック体E"/>
            </a:endParaRPr>
          </a:p>
        </p:txBody>
      </p:sp>
      <p:pic>
        <p:nvPicPr>
          <p:cNvPr id="1142" name="図 32"/>
          <p:cNvPicPr>
            <a:picLocks noChangeAspect="1"/>
          </p:cNvPicPr>
          <p:nvPr/>
        </p:nvPicPr>
        <p:blipFill>
          <a:blip r:embed="rId3"/>
          <a:stretch>
            <a:fillRect/>
          </a:stretch>
        </p:blipFill>
        <p:spPr>
          <a:xfrm>
            <a:off x="2656609" y="726829"/>
            <a:ext cx="467995" cy="467995"/>
          </a:xfrm>
          <a:prstGeom prst="rect">
            <a:avLst/>
          </a:prstGeom>
        </p:spPr>
      </p:pic>
      <p:pic>
        <p:nvPicPr>
          <p:cNvPr id="1143" name="図 33"/>
          <p:cNvPicPr>
            <a:picLocks noChangeAspect="1"/>
          </p:cNvPicPr>
          <p:nvPr/>
        </p:nvPicPr>
        <p:blipFill>
          <a:blip r:embed="rId4"/>
          <a:stretch>
            <a:fillRect/>
          </a:stretch>
        </p:blipFill>
        <p:spPr>
          <a:xfrm>
            <a:off x="2656609" y="1388878"/>
            <a:ext cx="467995" cy="467995"/>
          </a:xfrm>
          <a:prstGeom prst="rect">
            <a:avLst/>
          </a:prstGeom>
        </p:spPr>
      </p:pic>
      <p:pic>
        <p:nvPicPr>
          <p:cNvPr id="1144" name="図 34"/>
          <p:cNvPicPr>
            <a:picLocks noChangeAspect="1"/>
          </p:cNvPicPr>
          <p:nvPr/>
        </p:nvPicPr>
        <p:blipFill>
          <a:blip r:embed="rId5"/>
          <a:stretch>
            <a:fillRect/>
          </a:stretch>
        </p:blipFill>
        <p:spPr>
          <a:xfrm>
            <a:off x="2656609" y="2036878"/>
            <a:ext cx="467995" cy="467995"/>
          </a:xfrm>
          <a:prstGeom prst="rect">
            <a:avLst/>
          </a:prstGeom>
        </p:spPr>
      </p:pic>
      <p:pic>
        <p:nvPicPr>
          <p:cNvPr id="1145" name="図 80"/>
          <p:cNvPicPr>
            <a:picLocks noChangeAspect="1"/>
          </p:cNvPicPr>
          <p:nvPr/>
        </p:nvPicPr>
        <p:blipFill>
          <a:blip r:embed="rId6"/>
          <a:stretch>
            <a:fillRect/>
          </a:stretch>
        </p:blipFill>
        <p:spPr>
          <a:xfrm>
            <a:off x="5994916" y="3945000"/>
            <a:ext cx="589507" cy="589507"/>
          </a:xfrm>
          <a:prstGeom prst="rect">
            <a:avLst/>
          </a:prstGeom>
        </p:spPr>
      </p:pic>
      <p:pic>
        <p:nvPicPr>
          <p:cNvPr id="1146" name="図 84"/>
          <p:cNvPicPr>
            <a:picLocks noChangeAspect="1"/>
          </p:cNvPicPr>
          <p:nvPr/>
        </p:nvPicPr>
        <p:blipFill>
          <a:blip r:embed="rId7"/>
          <a:stretch>
            <a:fillRect/>
          </a:stretch>
        </p:blipFill>
        <p:spPr>
          <a:xfrm>
            <a:off x="5379541" y="1353000"/>
            <a:ext cx="601345" cy="601345"/>
          </a:xfrm>
          <a:prstGeom prst="rect">
            <a:avLst/>
          </a:prstGeom>
        </p:spPr>
      </p:pic>
      <p:pic>
        <p:nvPicPr>
          <p:cNvPr id="1147" name="図 85"/>
          <p:cNvPicPr>
            <a:picLocks noChangeAspect="1"/>
          </p:cNvPicPr>
          <p:nvPr/>
        </p:nvPicPr>
        <p:blipFill>
          <a:blip r:embed="rId8"/>
          <a:stretch>
            <a:fillRect/>
          </a:stretch>
        </p:blipFill>
        <p:spPr>
          <a:xfrm>
            <a:off x="2025110" y="1302418"/>
            <a:ext cx="601291" cy="601291"/>
          </a:xfrm>
          <a:prstGeom prst="rect">
            <a:avLst/>
          </a:prstGeom>
        </p:spPr>
      </p:pic>
      <p:pic>
        <p:nvPicPr>
          <p:cNvPr id="1148" name="図 88"/>
          <p:cNvPicPr>
            <a:picLocks noChangeAspect="1"/>
          </p:cNvPicPr>
          <p:nvPr/>
        </p:nvPicPr>
        <p:blipFill>
          <a:blip r:embed="rId9"/>
          <a:stretch>
            <a:fillRect/>
          </a:stretch>
        </p:blipFill>
        <p:spPr>
          <a:xfrm>
            <a:off x="2087913" y="2065064"/>
            <a:ext cx="475686" cy="475686"/>
          </a:xfrm>
          <a:prstGeom prst="rect">
            <a:avLst/>
          </a:prstGeom>
        </p:spPr>
      </p:pic>
      <p:pic>
        <p:nvPicPr>
          <p:cNvPr id="1149" name="図 272"/>
          <p:cNvPicPr>
            <a:picLocks noChangeAspect="1"/>
          </p:cNvPicPr>
          <p:nvPr/>
        </p:nvPicPr>
        <p:blipFill>
          <a:blip r:embed="rId10"/>
          <a:stretch>
            <a:fillRect/>
          </a:stretch>
        </p:blipFill>
        <p:spPr>
          <a:xfrm flipH="1">
            <a:off x="6021000" y="1381618"/>
            <a:ext cx="492145" cy="467995"/>
          </a:xfrm>
          <a:prstGeom prst="rect">
            <a:avLst/>
          </a:prstGeom>
          <a:noFill/>
          <a:ln>
            <a:noFill/>
          </a:ln>
        </p:spPr>
      </p:pic>
      <p:pic>
        <p:nvPicPr>
          <p:cNvPr id="1150" name="図 234"/>
          <p:cNvPicPr>
            <a:picLocks noChangeAspect="1"/>
          </p:cNvPicPr>
          <p:nvPr/>
        </p:nvPicPr>
        <p:blipFill>
          <a:blip r:embed="rId11"/>
          <a:stretch>
            <a:fillRect/>
          </a:stretch>
        </p:blipFill>
        <p:spPr>
          <a:xfrm>
            <a:off x="6021000" y="726829"/>
            <a:ext cx="479206" cy="467995"/>
          </a:xfrm>
          <a:prstGeom prst="rect">
            <a:avLst/>
          </a:prstGeom>
          <a:noFill/>
          <a:ln>
            <a:noFill/>
          </a:ln>
        </p:spPr>
      </p:pic>
      <p:sp>
        <p:nvSpPr>
          <p:cNvPr id="1151" name="テキスト 77"/>
          <p:cNvSpPr txBox="1"/>
          <p:nvPr/>
        </p:nvSpPr>
        <p:spPr>
          <a:xfrm>
            <a:off x="3645000" y="1400619"/>
            <a:ext cx="1662540" cy="429994"/>
          </a:xfrm>
          <a:prstGeom prst="rect">
            <a:avLst/>
          </a:prstGeom>
        </p:spPr>
        <p:txBody>
          <a:bodyPr wrap="square">
            <a:spAutoFit/>
          </a:bodyPr>
          <a:p>
            <a:pPr>
              <a:defRPr lang="ja-JP" altLang="en-US"/>
            </a:pPr>
            <a:r>
              <a:rPr lang="ja-JP" altLang="en-US" sz="1100">
                <a:latin typeface="AR P丸ゴシック体E"/>
                <a:ea typeface="AR P丸ゴシック体E"/>
              </a:rPr>
              <a:t>茨城県救急医療情報</a:t>
            </a:r>
            <a:endParaRPr lang="ja-JP" altLang="en-US" sz="1100">
              <a:latin typeface="AR P丸ゴシック体E"/>
              <a:ea typeface="AR P丸ゴシック体E"/>
            </a:endParaRPr>
          </a:p>
          <a:p>
            <a:pPr>
              <a:defRPr lang="ja-JP" altLang="en-US"/>
            </a:pPr>
            <a:r>
              <a:rPr lang="ja-JP" altLang="en-US" sz="1100">
                <a:latin typeface="AR P丸ゴシック体E"/>
                <a:ea typeface="AR P丸ゴシック体E"/>
              </a:rPr>
              <a:t>ポータルサイト</a:t>
            </a:r>
            <a:endParaRPr lang="ja-JP" altLang="en-US" sz="1200">
              <a:latin typeface="AR P丸ゴシック体E"/>
              <a:ea typeface="AR P丸ゴシック体E"/>
            </a:endParaRPr>
          </a:p>
        </p:txBody>
      </p:sp>
      <p:sp>
        <p:nvSpPr>
          <p:cNvPr id="1152" name="テキスト 78"/>
          <p:cNvSpPr txBox="1"/>
          <p:nvPr/>
        </p:nvSpPr>
        <p:spPr>
          <a:xfrm>
            <a:off x="3645000" y="822774"/>
            <a:ext cx="2144336" cy="260717"/>
          </a:xfrm>
          <a:prstGeom prst="rect">
            <a:avLst/>
          </a:prstGeom>
        </p:spPr>
        <p:txBody>
          <a:bodyPr wrap="square">
            <a:spAutoFit/>
          </a:bodyPr>
          <a:p>
            <a:pPr>
              <a:defRPr lang="ja-JP" altLang="en-US"/>
            </a:pPr>
            <a:r>
              <a:rPr lang="ja-JP" altLang="en-US" sz="1100">
                <a:latin typeface="AR P丸ゴシック体E"/>
                <a:ea typeface="AR P丸ゴシック体E"/>
              </a:rPr>
              <a:t>こどもの救急手引きについて</a:t>
            </a:r>
            <a:endParaRPr lang="ja-JP" altLang="en-US" sz="1200">
              <a:latin typeface="AR P丸ゴシック体E"/>
              <a:ea typeface="AR P丸ゴシック体E"/>
            </a:endParaRPr>
          </a:p>
        </p:txBody>
      </p:sp>
      <p:sp>
        <p:nvSpPr>
          <p:cNvPr id="1153" name="図形 79"/>
          <p:cNvSpPr/>
          <p:nvPr/>
        </p:nvSpPr>
        <p:spPr>
          <a:xfrm>
            <a:off x="117665" y="2789740"/>
            <a:ext cx="3239770" cy="5189870"/>
          </a:xfrm>
          <a:prstGeom prst="roundRect">
            <a:avLst>
              <a:gd name="adj" fmla="val 8847"/>
            </a:avLst>
          </a:prstGeom>
          <a:noFill/>
          <a:ln w="38100" cap="flat" cmpd="sng" algn="ctr">
            <a:solidFill>
              <a:schemeClr val="bg1">
                <a:lumMod val="65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pic>
        <p:nvPicPr>
          <p:cNvPr id="1154" name="図 80"/>
          <p:cNvPicPr>
            <a:picLocks noChangeAspect="1"/>
          </p:cNvPicPr>
          <p:nvPr/>
        </p:nvPicPr>
        <p:blipFill>
          <a:blip r:embed="rId12"/>
          <a:srcRect l="80205" t="60339" r="9421" b="25693"/>
          <a:stretch>
            <a:fillRect/>
          </a:stretch>
        </p:blipFill>
        <p:spPr>
          <a:xfrm>
            <a:off x="2616964" y="7185000"/>
            <a:ext cx="668036" cy="635719"/>
          </a:xfrm>
          <a:prstGeom prst="rect">
            <a:avLst/>
          </a:prstGeom>
        </p:spPr>
      </p:pic>
      <p:pic>
        <p:nvPicPr>
          <p:cNvPr id="1155" name="図 81"/>
          <p:cNvPicPr>
            <a:picLocks noChangeAspect="1"/>
          </p:cNvPicPr>
          <p:nvPr/>
        </p:nvPicPr>
        <p:blipFill>
          <a:blip r:embed="rId13"/>
          <a:stretch>
            <a:fillRect/>
          </a:stretch>
        </p:blipFill>
        <p:spPr>
          <a:xfrm>
            <a:off x="1827284" y="3199710"/>
            <a:ext cx="799117" cy="278313"/>
          </a:xfrm>
          <a:prstGeom prst="rect">
            <a:avLst/>
          </a:prstGeom>
        </p:spPr>
      </p:pic>
      <p:sp>
        <p:nvSpPr>
          <p:cNvPr id="1156" name="テキスト 82"/>
          <p:cNvSpPr txBox="1"/>
          <p:nvPr/>
        </p:nvSpPr>
        <p:spPr>
          <a:xfrm>
            <a:off x="754049" y="2793000"/>
            <a:ext cx="1891681" cy="368439"/>
          </a:xfrm>
          <a:prstGeom prst="rect">
            <a:avLst/>
          </a:prstGeom>
        </p:spPr>
        <p:txBody>
          <a:bodyPr wrap="none">
            <a:spAutoFit/>
          </a:bodyPr>
          <a:p>
            <a:pPr>
              <a:defRPr lang="ja-JP" altLang="en-US"/>
            </a:pPr>
            <a:r>
              <a:rPr lang="ja-JP" altLang="en-US">
                <a:ln>
                  <a:solidFill>
                    <a:schemeClr val="tx1"/>
                  </a:solidFill>
                </a:ln>
                <a:solidFill>
                  <a:schemeClr val="bg1">
                    <a:lumMod val="75000"/>
                  </a:schemeClr>
                </a:solidFill>
                <a:latin typeface="ＤＨＰ特太ゴシック体"/>
                <a:ea typeface="ＤＨＰ特太ゴシック体"/>
              </a:rPr>
              <a:t>はちっこ☆アプリ</a:t>
            </a:r>
            <a:endParaRPr lang="ja-JP" altLang="en-US">
              <a:ln>
                <a:solidFill>
                  <a:schemeClr val="tx1"/>
                </a:solidFill>
              </a:ln>
              <a:solidFill>
                <a:schemeClr val="bg1">
                  <a:lumMod val="75000"/>
                </a:schemeClr>
              </a:solidFill>
              <a:latin typeface="ＤＨＰ特太ゴシック体"/>
              <a:ea typeface="ＤＨＰ特太ゴシック体"/>
            </a:endParaRPr>
          </a:p>
        </p:txBody>
      </p:sp>
      <p:sp>
        <p:nvSpPr>
          <p:cNvPr id="1157" name="テキスト 83"/>
          <p:cNvSpPr txBox="1"/>
          <p:nvPr/>
        </p:nvSpPr>
        <p:spPr>
          <a:xfrm>
            <a:off x="1557000" y="3225000"/>
            <a:ext cx="396154" cy="253023"/>
          </a:xfrm>
          <a:prstGeom prst="rect">
            <a:avLst/>
          </a:prstGeom>
        </p:spPr>
        <p:txBody>
          <a:bodyPr wrap="square">
            <a:spAutoFit/>
          </a:bodyPr>
          <a:p>
            <a:pPr>
              <a:defRPr lang="ja-JP" altLang="en-US"/>
            </a:pPr>
            <a:r>
              <a:rPr lang="ja-JP" altLang="en-US" sz="1050">
                <a:latin typeface="ＤＨＰ特太ゴシック体"/>
                <a:ea typeface="ＤＨＰ特太ゴシック体"/>
              </a:rPr>
              <a:t>by</a:t>
            </a:r>
            <a:endParaRPr lang="ja-JP" altLang="en-US">
              <a:latin typeface="ＤＨＰ特太ゴシック体"/>
              <a:ea typeface="ＤＨＰ特太ゴシック体"/>
            </a:endParaRPr>
          </a:p>
        </p:txBody>
      </p:sp>
      <p:sp>
        <p:nvSpPr>
          <p:cNvPr id="1158" name="テキスト 84"/>
          <p:cNvSpPr txBox="1"/>
          <p:nvPr/>
        </p:nvSpPr>
        <p:spPr>
          <a:xfrm>
            <a:off x="130442" y="3513000"/>
            <a:ext cx="3219684" cy="583883"/>
          </a:xfrm>
          <a:prstGeom prst="rect">
            <a:avLst/>
          </a:prstGeom>
        </p:spPr>
        <p:txBody>
          <a:bodyPr wrap="square">
            <a:spAutoFit/>
          </a:bodyPr>
          <a:p>
            <a:pPr>
              <a:defRPr lang="ja-JP" altLang="en-US"/>
            </a:pPr>
            <a:r>
              <a:rPr lang="ja-JP" altLang="en-US" sz="800">
                <a:latin typeface="AR P丸ゴシック体M"/>
                <a:ea typeface="AR P丸ゴシック体M"/>
              </a:rPr>
              <a:t>五霞町では妊娠・出産、子育てをサポートする</a:t>
            </a:r>
            <a:r>
              <a:rPr lang="ja-JP" altLang="en-US" sz="800">
                <a:latin typeface="AR P丸ゴシック体M"/>
                <a:ea typeface="AR P丸ゴシック体M"/>
              </a:rPr>
              <a:t>『はちっこ☆アプリ』を</a:t>
            </a:r>
            <a:r>
              <a:rPr lang="ja-JP" altLang="en-US" sz="800">
                <a:latin typeface="AR P丸ゴシック体M"/>
                <a:ea typeface="AR P丸ゴシック体M"/>
              </a:rPr>
              <a:t>提供しています。</a:t>
            </a:r>
            <a:endParaRPr lang="ja-JP" altLang="en-US" sz="800">
              <a:latin typeface="AR P丸ゴシック体M"/>
              <a:ea typeface="AR P丸ゴシック体M"/>
            </a:endParaRPr>
          </a:p>
          <a:p>
            <a:pPr>
              <a:defRPr lang="ja-JP" altLang="en-US"/>
            </a:pPr>
            <a:r>
              <a:rPr lang="ja-JP" altLang="en-US" sz="800">
                <a:latin typeface="AR P丸ゴシック体M"/>
                <a:ea typeface="AR P丸ゴシック体M"/>
              </a:rPr>
              <a:t>お子さんの</a:t>
            </a:r>
            <a:r>
              <a:rPr lang="ja-JP" altLang="en-US" sz="800">
                <a:latin typeface="AR P丸ゴシック体M"/>
                <a:ea typeface="AR P丸ゴシック体M"/>
              </a:rPr>
              <a:t>年齢に合わせた</a:t>
            </a:r>
            <a:r>
              <a:rPr lang="ja-JP" altLang="en-US" sz="800">
                <a:latin typeface="AR P丸ゴシック体M"/>
                <a:ea typeface="AR P丸ゴシック体M"/>
              </a:rPr>
              <a:t>お知らせや</a:t>
            </a:r>
            <a:r>
              <a:rPr lang="ja-JP" altLang="en-US" sz="800">
                <a:latin typeface="AR P丸ゴシック体M"/>
                <a:ea typeface="AR P丸ゴシック体M"/>
              </a:rPr>
              <a:t>、</a:t>
            </a:r>
            <a:r>
              <a:rPr lang="ja-JP" altLang="en-US" sz="800">
                <a:latin typeface="AR P丸ゴシック体M"/>
                <a:ea typeface="AR P丸ゴシック体M"/>
              </a:rPr>
              <a:t>健診日が近づくと事前に</a:t>
            </a:r>
            <a:endParaRPr lang="ja-JP" altLang="en-US" sz="1000">
              <a:latin typeface="AR P丸ゴシック体M"/>
              <a:ea typeface="AR P丸ゴシック体M"/>
            </a:endParaRPr>
          </a:p>
          <a:p>
            <a:pPr>
              <a:defRPr lang="ja-JP" altLang="en-US"/>
            </a:pPr>
            <a:r>
              <a:rPr lang="ja-JP" altLang="en-US" sz="800">
                <a:latin typeface="AR P丸ゴシック体M"/>
                <a:ea typeface="AR P丸ゴシック体M"/>
              </a:rPr>
              <a:t>プッシュ通知でお知らせします。</a:t>
            </a:r>
            <a:endParaRPr lang="ja-JP" altLang="en-US" sz="800">
              <a:latin typeface="AR P丸ゴシック体M"/>
              <a:ea typeface="AR P丸ゴシック体M"/>
            </a:endParaRPr>
          </a:p>
        </p:txBody>
      </p:sp>
      <p:pic>
        <p:nvPicPr>
          <p:cNvPr id="1159" name="図 85"/>
          <p:cNvPicPr>
            <a:picLocks noChangeAspect="1"/>
          </p:cNvPicPr>
          <p:nvPr/>
        </p:nvPicPr>
        <p:blipFill>
          <a:blip r:embed="rId14"/>
          <a:stretch>
            <a:fillRect/>
          </a:stretch>
        </p:blipFill>
        <p:spPr>
          <a:xfrm>
            <a:off x="2890607" y="5237032"/>
            <a:ext cx="285135" cy="508238"/>
          </a:xfrm>
          <a:prstGeom prst="rect">
            <a:avLst/>
          </a:prstGeom>
        </p:spPr>
      </p:pic>
      <p:sp>
        <p:nvSpPr>
          <p:cNvPr id="1160" name="テキスト 86"/>
          <p:cNvSpPr txBox="1"/>
          <p:nvPr/>
        </p:nvSpPr>
        <p:spPr>
          <a:xfrm>
            <a:off x="114655" y="7268894"/>
            <a:ext cx="2018345" cy="276106"/>
          </a:xfrm>
          <a:prstGeom prst="rect">
            <a:avLst/>
          </a:prstGeom>
        </p:spPr>
        <p:txBody>
          <a:bodyPr wrap="square">
            <a:spAutoFit/>
          </a:bodyPr>
          <a:p>
            <a:pPr algn="ctr">
              <a:defRPr lang="ja-JP" altLang="en-US"/>
            </a:pPr>
            <a:r>
              <a:rPr lang="ja-JP" altLang="en-US" sz="900">
                <a:latin typeface="AR P丸ゴシック体E"/>
                <a:ea typeface="AR P丸ゴシック体E"/>
              </a:rPr>
              <a:t>＼こちらから</a:t>
            </a:r>
            <a:r>
              <a:rPr lang="ja-JP" altLang="en-US" sz="1200">
                <a:latin typeface="AR P丸ゴシック体E"/>
                <a:ea typeface="AR P丸ゴシック体E"/>
              </a:rPr>
              <a:t>無料</a:t>
            </a:r>
            <a:r>
              <a:rPr lang="ja-JP" altLang="en-US" sz="900">
                <a:latin typeface="AR P丸ゴシック体E"/>
                <a:ea typeface="AR P丸ゴシック体E"/>
              </a:rPr>
              <a:t>ダウンロード</a:t>
            </a:r>
            <a:r>
              <a:rPr lang="ja-JP" altLang="en-US" sz="900">
                <a:latin typeface="AR P丸ゴシック体E"/>
                <a:ea typeface="AR P丸ゴシック体E"/>
              </a:rPr>
              <a:t>！／</a:t>
            </a:r>
            <a:endParaRPr lang="ja-JP" altLang="en-US">
              <a:latin typeface="AR P丸ゴシック体E"/>
              <a:ea typeface="AR P丸ゴシック体E"/>
            </a:endParaRPr>
          </a:p>
        </p:txBody>
      </p:sp>
      <p:sp>
        <p:nvSpPr>
          <p:cNvPr id="1161" name="直線 88"/>
          <p:cNvSpPr/>
          <p:nvPr/>
        </p:nvSpPr>
        <p:spPr>
          <a:xfrm>
            <a:off x="787977" y="3174477"/>
            <a:ext cx="1819213" cy="0"/>
          </a:xfrm>
          <a:prstGeom prst="line">
            <a:avLst/>
          </a:prstGeom>
          <a:ln w="19050" cap="flat" cmpd="sng" algn="ctr">
            <a:solidFill>
              <a:schemeClr val="tx1"/>
            </a:solidFill>
            <a:prstDash val="solid"/>
            <a:miter lim="800000"/>
          </a:ln>
        </p:spPr>
        <p:style>
          <a:lnRef idx="1">
            <a:schemeClr val="accent1"/>
          </a:lnRef>
          <a:fillRef idx="0">
            <a:schemeClr val="accent1"/>
          </a:fillRef>
          <a:effectRef idx="0">
            <a:schemeClr val="accent1"/>
          </a:effectRef>
          <a:fontRef idx="minor">
            <a:schemeClr val="tx1"/>
          </a:fontRef>
        </p:style>
      </p:sp>
      <p:grpSp>
        <p:nvGrpSpPr>
          <p:cNvPr id="1162" name="グループ 85"/>
          <p:cNvGrpSpPr/>
          <p:nvPr/>
        </p:nvGrpSpPr>
        <p:grpSpPr>
          <a:xfrm>
            <a:off x="765000" y="7576065"/>
            <a:ext cx="1640735" cy="256935"/>
            <a:chOff x="3961803" y="4796014"/>
            <a:chExt cx="1640735" cy="256935"/>
          </a:xfrm>
        </p:grpSpPr>
        <p:sp>
          <p:nvSpPr>
            <p:cNvPr id="1163" name="四角形 81"/>
            <p:cNvSpPr/>
            <p:nvPr/>
          </p:nvSpPr>
          <p:spPr>
            <a:xfrm>
              <a:off x="3965864" y="4840432"/>
              <a:ext cx="1080135" cy="179705"/>
            </a:xfrm>
            <a:prstGeom prst="rect">
              <a:avLst/>
            </a:prstGeom>
            <a:noFill/>
            <a:ln w="19050" cap="flat" cmpd="sng" algn="ctr">
              <a:solidFill>
                <a:schemeClr val="bg2">
                  <a:lumMod val="75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64" name="四角形 82"/>
            <p:cNvSpPr/>
            <p:nvPr/>
          </p:nvSpPr>
          <p:spPr>
            <a:xfrm>
              <a:off x="5045999" y="4838459"/>
              <a:ext cx="431800" cy="181678"/>
            </a:xfrm>
            <a:prstGeom prst="rect">
              <a:avLst/>
            </a:prstGeom>
            <a:solidFill>
              <a:schemeClr val="bg2">
                <a:lumMod val="75000"/>
              </a:schemeClr>
            </a:solidFill>
            <a:ln w="19050" cap="flat" cmpd="sng" algn="ctr">
              <a:solidFill>
                <a:schemeClr val="bg2">
                  <a:lumMod val="75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65" name="テキスト 83"/>
            <p:cNvSpPr txBox="1"/>
            <p:nvPr/>
          </p:nvSpPr>
          <p:spPr>
            <a:xfrm>
              <a:off x="3961803" y="4807621"/>
              <a:ext cx="681277" cy="245328"/>
            </a:xfrm>
            <a:prstGeom prst="rect">
              <a:avLst/>
            </a:prstGeom>
          </p:spPr>
          <p:txBody>
            <a:bodyPr wrap="square">
              <a:spAutoFit/>
            </a:bodyPr>
            <a:p>
              <a:pPr algn="l">
                <a:defRPr lang="ja-JP" altLang="en-US"/>
              </a:pPr>
              <a:r>
                <a:rPr lang="ja-JP" altLang="en-US" sz="1000">
                  <a:latin typeface="AR P丸ゴシック体E"/>
                  <a:ea typeface="AR P丸ゴシック体E"/>
                </a:rPr>
                <a:t>母子モ</a:t>
              </a:r>
              <a:endParaRPr lang="ja-JP" altLang="en-US">
                <a:latin typeface="AR P丸ゴシック体E"/>
                <a:ea typeface="AR P丸ゴシック体E"/>
              </a:endParaRPr>
            </a:p>
          </p:txBody>
        </p:sp>
        <p:sp>
          <p:nvSpPr>
            <p:cNvPr id="1166" name="テキスト 84"/>
            <p:cNvSpPr txBox="1"/>
            <p:nvPr/>
          </p:nvSpPr>
          <p:spPr>
            <a:xfrm>
              <a:off x="4921261" y="4796014"/>
              <a:ext cx="681277" cy="245328"/>
            </a:xfrm>
            <a:prstGeom prst="rect">
              <a:avLst/>
            </a:prstGeom>
          </p:spPr>
          <p:txBody>
            <a:bodyPr wrap="square">
              <a:spAutoFit/>
            </a:bodyPr>
            <a:p>
              <a:pPr algn="ctr">
                <a:defRPr lang="ja-JP" altLang="en-US"/>
              </a:pPr>
              <a:r>
                <a:rPr lang="ja-JP" altLang="en-US" sz="1000">
                  <a:latin typeface="AR P丸ゴシック体E"/>
                  <a:ea typeface="AR P丸ゴシック体E"/>
                </a:rPr>
                <a:t>検索</a:t>
              </a:r>
              <a:endParaRPr lang="ja-JP" altLang="en-US">
                <a:latin typeface="AR P丸ゴシック体E"/>
                <a:ea typeface="AR P丸ゴシック体E"/>
              </a:endParaRPr>
            </a:p>
          </p:txBody>
        </p:sp>
      </p:grpSp>
      <p:sp>
        <p:nvSpPr>
          <p:cNvPr id="1167" name="テキスト 87"/>
          <p:cNvSpPr txBox="1"/>
          <p:nvPr/>
        </p:nvSpPr>
        <p:spPr>
          <a:xfrm>
            <a:off x="2284577" y="7579977"/>
            <a:ext cx="352423" cy="253023"/>
          </a:xfrm>
          <a:prstGeom prst="rect">
            <a:avLst/>
          </a:prstGeom>
        </p:spPr>
        <p:txBody>
          <a:bodyPr wrap="square">
            <a:spAutoFit/>
          </a:bodyPr>
          <a:p>
            <a:pPr algn="ctr">
              <a:defRPr lang="ja-JP" altLang="en-US"/>
            </a:pPr>
            <a:r>
              <a:rPr lang="ja-JP" altLang="en-US" sz="1050">
                <a:latin typeface="AR P丸ゴシック体E"/>
                <a:ea typeface="AR P丸ゴシック体E"/>
              </a:rPr>
              <a:t>or</a:t>
            </a:r>
            <a:endParaRPr lang="ja-JP" altLang="en-US">
              <a:latin typeface="AR P丸ゴシック体E"/>
              <a:ea typeface="AR P丸ゴシック体E"/>
            </a:endParaRPr>
          </a:p>
        </p:txBody>
      </p:sp>
      <p:pic>
        <p:nvPicPr>
          <p:cNvPr id="1168" name="図 88"/>
          <p:cNvPicPr>
            <a:picLocks noChangeAspect="1"/>
          </p:cNvPicPr>
          <p:nvPr/>
        </p:nvPicPr>
        <p:blipFill>
          <a:blip r:embed="rId15"/>
          <a:stretch>
            <a:fillRect/>
          </a:stretch>
        </p:blipFill>
        <p:spPr>
          <a:xfrm>
            <a:off x="284782" y="7568782"/>
            <a:ext cx="336218" cy="336218"/>
          </a:xfrm>
          <a:prstGeom prst="rect">
            <a:avLst/>
          </a:prstGeom>
        </p:spPr>
      </p:pic>
      <p:pic>
        <p:nvPicPr>
          <p:cNvPr id="1169" name="図 92"/>
          <p:cNvPicPr>
            <a:picLocks noChangeAspect="1"/>
          </p:cNvPicPr>
          <p:nvPr/>
        </p:nvPicPr>
        <p:blipFill>
          <a:blip r:embed="rId16"/>
          <a:srcRect b="26680"/>
          <a:stretch>
            <a:fillRect/>
          </a:stretch>
        </p:blipFill>
        <p:spPr>
          <a:xfrm>
            <a:off x="206145" y="4295500"/>
            <a:ext cx="836150" cy="1494762"/>
          </a:xfrm>
          <a:prstGeom prst="rect">
            <a:avLst/>
          </a:prstGeom>
        </p:spPr>
      </p:pic>
      <p:grpSp>
        <p:nvGrpSpPr>
          <p:cNvPr id="1170" name="グループ 114"/>
          <p:cNvGrpSpPr/>
          <p:nvPr/>
        </p:nvGrpSpPr>
        <p:grpSpPr>
          <a:xfrm>
            <a:off x="181996" y="266581"/>
            <a:ext cx="1293690" cy="307071"/>
            <a:chOff x="120668" y="7615999"/>
            <a:chExt cx="1293690" cy="307071"/>
          </a:xfrm>
        </p:grpSpPr>
        <p:grpSp>
          <p:nvGrpSpPr>
            <p:cNvPr id="1171" name="グループ 44"/>
            <p:cNvGrpSpPr/>
            <p:nvPr/>
          </p:nvGrpSpPr>
          <p:grpSpPr>
            <a:xfrm flipV="1">
              <a:off x="120668" y="7617000"/>
              <a:ext cx="1293690" cy="306070"/>
              <a:chOff x="189000" y="809625"/>
              <a:chExt cx="1293690" cy="300038"/>
            </a:xfrm>
          </p:grpSpPr>
          <p:sp>
            <p:nvSpPr>
              <p:cNvPr id="1172" name="図形 42"/>
              <p:cNvSpPr/>
              <p:nvPr/>
            </p:nvSpPr>
            <p:spPr>
              <a:xfrm>
                <a:off x="189000" y="809625"/>
                <a:ext cx="1095375" cy="295275"/>
              </a:xfrm>
              <a:custGeom>
                <a:avLst>
                  <a:gd name="adj" fmla="val 50000"/>
                </a:avLst>
                <a:gdLst/>
                <a:ahLst/>
                <a:cxnLst/>
                <a:rect l="l" t="t" r="r" b="b"/>
                <a:pathLst>
                  <a:path w="21600" h="21600" extrusionOk="1">
                    <a:moveTo>
                      <a:pt x="2911" y="21600"/>
                    </a:moveTo>
                    <a:cubicBezTo>
                      <a:pt x="1304" y="21600"/>
                      <a:pt x="0" y="16765"/>
                      <a:pt x="0" y="10800"/>
                    </a:cubicBezTo>
                    <a:lnTo>
                      <a:pt x="0" y="10800"/>
                    </a:lnTo>
                    <a:cubicBezTo>
                      <a:pt x="0" y="4835"/>
                      <a:pt x="1303" y="0"/>
                      <a:pt x="2911" y="0"/>
                    </a:cubicBezTo>
                    <a:lnTo>
                      <a:pt x="21600" y="0"/>
                    </a:lnTo>
                  </a:path>
                </a:pathLst>
              </a:custGeom>
              <a:noFill/>
              <a:ln w="381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73" name="図形 43"/>
              <p:cNvSpPr/>
              <p:nvPr/>
            </p:nvSpPr>
            <p:spPr>
              <a:xfrm rot="10800000">
                <a:off x="387315" y="814388"/>
                <a:ext cx="1095375" cy="295275"/>
              </a:xfrm>
              <a:custGeom>
                <a:avLst>
                  <a:gd name="adj" fmla="val 50000"/>
                </a:avLst>
                <a:gdLst/>
                <a:ahLst/>
                <a:cxnLst/>
                <a:rect l="l" t="t" r="r" b="b"/>
                <a:pathLst>
                  <a:path w="21600" h="21600" extrusionOk="1">
                    <a:moveTo>
                      <a:pt x="2911" y="21600"/>
                    </a:moveTo>
                    <a:cubicBezTo>
                      <a:pt x="1304" y="21600"/>
                      <a:pt x="0" y="16765"/>
                      <a:pt x="0" y="10800"/>
                    </a:cubicBezTo>
                    <a:lnTo>
                      <a:pt x="0" y="10800"/>
                    </a:lnTo>
                    <a:cubicBezTo>
                      <a:pt x="0" y="4835"/>
                      <a:pt x="1303" y="0"/>
                      <a:pt x="2911" y="0"/>
                    </a:cubicBezTo>
                    <a:lnTo>
                      <a:pt x="21600" y="0"/>
                    </a:lnTo>
                  </a:path>
                </a:pathLst>
              </a:custGeom>
              <a:noFill/>
              <a:ln w="381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grpSp>
        <p:sp>
          <p:nvSpPr>
            <p:cNvPr id="1174" name="テキスト 64"/>
            <p:cNvSpPr txBox="1"/>
            <p:nvPr/>
          </p:nvSpPr>
          <p:spPr>
            <a:xfrm>
              <a:off x="155560" y="7615999"/>
              <a:ext cx="1249482" cy="306884"/>
            </a:xfrm>
            <a:prstGeom prst="rect">
              <a:avLst/>
            </a:prstGeom>
            <a:ln/>
          </p:spPr>
          <p:txBody>
            <a:bodyPr wrap="square">
              <a:spAutoFit/>
            </a:bodyPr>
            <a:p>
              <a:pPr algn="ctr">
                <a:defRPr lang="ja-JP" altLang="en-US"/>
              </a:pPr>
              <a:r>
                <a:rPr lang="ja-JP" altLang="en-US" sz="1400">
                  <a:latin typeface="AR P丸ゴシック体E"/>
                  <a:ea typeface="AR P丸ゴシック体E"/>
                </a:rPr>
                <a:t>子育て情報</a:t>
              </a:r>
              <a:endParaRPr lang="ja-JP" altLang="en-US">
                <a:latin typeface="AR P丸ゴシック体E"/>
                <a:ea typeface="AR P丸ゴシック体E"/>
              </a:endParaRPr>
            </a:p>
          </p:txBody>
        </p:sp>
      </p:grpSp>
      <p:sp>
        <p:nvSpPr>
          <p:cNvPr id="1175" name="テキスト 119"/>
          <p:cNvSpPr txBox="1"/>
          <p:nvPr/>
        </p:nvSpPr>
        <p:spPr>
          <a:xfrm>
            <a:off x="91495" y="4017000"/>
            <a:ext cx="3337505" cy="159151"/>
          </a:xfrm>
          <a:prstGeom prst="rect">
            <a:avLst/>
          </a:prstGeom>
        </p:spPr>
        <p:txBody>
          <a:bodyPr wrap="square">
            <a:spAutoFit/>
          </a:bodyPr>
          <a:p>
            <a:pPr>
              <a:defRPr lang="ja-JP" altLang="en-US"/>
            </a:pPr>
            <a:r>
              <a:rPr lang="ja-JP" altLang="en-US" sz="440">
                <a:latin typeface="AR P丸ゴシック体M"/>
                <a:ea typeface="AR P丸ゴシック体M"/>
              </a:rPr>
              <a:t>※本アプリは、母子健康手帳の補助を目的としたものです。現在お使いいただいている母子健康手帳と合わせてご利用ください。</a:t>
            </a:r>
            <a:endParaRPr lang="ja-JP" altLang="en-US" sz="440">
              <a:latin typeface="AR P丸ゴシック体M"/>
              <a:ea typeface="AR P丸ゴシック体M"/>
            </a:endParaRPr>
          </a:p>
        </p:txBody>
      </p:sp>
      <p:sp>
        <p:nvSpPr>
          <p:cNvPr id="1176" name="楕円 121"/>
          <p:cNvSpPr/>
          <p:nvPr/>
        </p:nvSpPr>
        <p:spPr>
          <a:xfrm>
            <a:off x="1117019" y="4295500"/>
            <a:ext cx="360045" cy="360045"/>
          </a:xfrm>
          <a:prstGeom prst="ellipse">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77" name="テキスト 122"/>
          <p:cNvSpPr txBox="1"/>
          <p:nvPr/>
        </p:nvSpPr>
        <p:spPr>
          <a:xfrm>
            <a:off x="1166432" y="4345164"/>
            <a:ext cx="1328586" cy="260717"/>
          </a:xfrm>
          <a:prstGeom prst="rect">
            <a:avLst/>
          </a:prstGeom>
        </p:spPr>
        <p:txBody>
          <a:bodyPr wrap="square">
            <a:spAutoFit/>
          </a:bodyPr>
          <a:p>
            <a:pPr>
              <a:defRPr lang="ja-JP" altLang="en-US"/>
            </a:pPr>
            <a:r>
              <a:rPr lang="ja-JP" altLang="en-US" sz="1100">
                <a:latin typeface="AR P丸ゴシック体M"/>
                <a:ea typeface="AR P丸ゴシック体M"/>
              </a:rPr>
              <a:t>予防接種の管理</a:t>
            </a:r>
            <a:endParaRPr lang="ja-JP" altLang="en-US">
              <a:latin typeface="AR P丸ゴシック体M"/>
              <a:ea typeface="AR P丸ゴシック体M"/>
            </a:endParaRPr>
          </a:p>
        </p:txBody>
      </p:sp>
      <p:sp>
        <p:nvSpPr>
          <p:cNvPr id="1178" name="テキスト 93"/>
          <p:cNvSpPr txBox="1"/>
          <p:nvPr/>
        </p:nvSpPr>
        <p:spPr>
          <a:xfrm>
            <a:off x="1273772" y="4665135"/>
            <a:ext cx="1988740" cy="583883"/>
          </a:xfrm>
          <a:prstGeom prst="rect">
            <a:avLst/>
          </a:prstGeom>
        </p:spPr>
        <p:txBody>
          <a:bodyPr wrap="square">
            <a:spAutoFit/>
          </a:bodyPr>
          <a:p>
            <a:pPr>
              <a:defRPr lang="ja-JP" altLang="en-US"/>
            </a:pPr>
            <a:r>
              <a:rPr lang="ja-JP" altLang="en-US" sz="800">
                <a:latin typeface="AR P丸ゴシック体M"/>
                <a:ea typeface="AR P丸ゴシック体M"/>
              </a:rPr>
              <a:t>子どもの出生日と予防接種歴を登録するだけで、次に接種できるワクチンと最適な接種期間を自動で算出し、予定日が</a:t>
            </a:r>
            <a:r>
              <a:rPr lang="ja-JP" altLang="en-US" sz="800">
                <a:latin typeface="AR P丸ゴシック体M"/>
                <a:ea typeface="AR P丸ゴシック体M"/>
              </a:rPr>
              <a:t>近づくと事前にお知らせします。</a:t>
            </a:r>
            <a:endParaRPr lang="ja-JP" altLang="en-US">
              <a:latin typeface="AR P丸ゴシック体M"/>
              <a:ea typeface="AR P丸ゴシック体M"/>
            </a:endParaRPr>
          </a:p>
        </p:txBody>
      </p:sp>
      <p:sp>
        <p:nvSpPr>
          <p:cNvPr id="1179" name="楕円 124"/>
          <p:cNvSpPr/>
          <p:nvPr/>
        </p:nvSpPr>
        <p:spPr>
          <a:xfrm>
            <a:off x="1117019" y="5790262"/>
            <a:ext cx="360045" cy="360045"/>
          </a:xfrm>
          <a:prstGeom prst="ellipse">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80" name="テキスト 125"/>
          <p:cNvSpPr txBox="1"/>
          <p:nvPr/>
        </p:nvSpPr>
        <p:spPr>
          <a:xfrm>
            <a:off x="1195495" y="5839926"/>
            <a:ext cx="1328586" cy="260717"/>
          </a:xfrm>
          <a:prstGeom prst="rect">
            <a:avLst/>
          </a:prstGeom>
        </p:spPr>
        <p:txBody>
          <a:bodyPr wrap="square">
            <a:spAutoFit/>
          </a:bodyPr>
          <a:p>
            <a:pPr>
              <a:defRPr lang="ja-JP" altLang="en-US"/>
            </a:pPr>
            <a:r>
              <a:rPr lang="ja-JP" altLang="en-US" sz="1100">
                <a:latin typeface="AR P丸ゴシック体M"/>
                <a:ea typeface="AR P丸ゴシック体M"/>
              </a:rPr>
              <a:t>乳幼児健診の管理</a:t>
            </a:r>
            <a:endParaRPr lang="ja-JP" altLang="en-US">
              <a:latin typeface="AR P丸ゴシック体M"/>
              <a:ea typeface="AR P丸ゴシック体M"/>
            </a:endParaRPr>
          </a:p>
        </p:txBody>
      </p:sp>
      <p:sp>
        <p:nvSpPr>
          <p:cNvPr id="1181" name="テキスト 126"/>
          <p:cNvSpPr txBox="1"/>
          <p:nvPr/>
        </p:nvSpPr>
        <p:spPr>
          <a:xfrm>
            <a:off x="1348485" y="6185439"/>
            <a:ext cx="2004015" cy="337661"/>
          </a:xfrm>
          <a:prstGeom prst="rect">
            <a:avLst/>
          </a:prstGeom>
        </p:spPr>
        <p:txBody>
          <a:bodyPr wrap="square">
            <a:spAutoFit/>
          </a:bodyPr>
          <a:p>
            <a:pPr>
              <a:defRPr lang="ja-JP" altLang="en-US"/>
            </a:pPr>
            <a:r>
              <a:rPr lang="ja-JP" altLang="en-US" sz="800">
                <a:latin typeface="AR P丸ゴシック体M"/>
                <a:ea typeface="AR P丸ゴシック体M"/>
              </a:rPr>
              <a:t>妊婦健診と乳幼児健診の結果を</a:t>
            </a:r>
            <a:r>
              <a:rPr lang="ja-JP" altLang="en-US" sz="800">
                <a:latin typeface="AR P丸ゴシック体M"/>
                <a:ea typeface="AR P丸ゴシック体M"/>
              </a:rPr>
              <a:t>記録・管理できます。</a:t>
            </a:r>
            <a:endParaRPr lang="ja-JP" altLang="en-US" sz="800">
              <a:latin typeface="AR P丸ゴシック体M"/>
              <a:ea typeface="AR P丸ゴシック体M"/>
            </a:endParaRPr>
          </a:p>
        </p:txBody>
      </p:sp>
      <p:pic>
        <p:nvPicPr>
          <p:cNvPr id="1182" name="図 127"/>
          <p:cNvPicPr>
            <a:picLocks noChangeAspect="1"/>
          </p:cNvPicPr>
          <p:nvPr/>
        </p:nvPicPr>
        <p:blipFill>
          <a:blip r:embed="rId17"/>
          <a:stretch>
            <a:fillRect/>
          </a:stretch>
        </p:blipFill>
        <p:spPr>
          <a:xfrm>
            <a:off x="196979" y="5790262"/>
            <a:ext cx="866010" cy="1494155"/>
          </a:xfrm>
          <a:prstGeom prst="rect">
            <a:avLst/>
          </a:prstGeom>
        </p:spPr>
      </p:pic>
      <p:sp>
        <p:nvSpPr>
          <p:cNvPr id="1183" name="テキスト 130"/>
          <p:cNvSpPr txBox="1"/>
          <p:nvPr/>
        </p:nvSpPr>
        <p:spPr>
          <a:xfrm>
            <a:off x="1123828" y="6791830"/>
            <a:ext cx="2202985" cy="214551"/>
          </a:xfrm>
          <a:prstGeom prst="rect">
            <a:avLst/>
          </a:prstGeom>
        </p:spPr>
        <p:txBody>
          <a:bodyPr wrap="square">
            <a:spAutoFit/>
          </a:bodyPr>
          <a:p>
            <a:pPr>
              <a:defRPr lang="ja-JP" altLang="en-US"/>
            </a:pPr>
            <a:r>
              <a:rPr lang="ja-JP" altLang="en-US" sz="800" b="1">
                <a:latin typeface="AR P丸ゴシック体E"/>
                <a:ea typeface="AR P丸ゴシック体E"/>
              </a:rPr>
              <a:t>その他にも子育てに役立つ機能がたくさん♪</a:t>
            </a:r>
            <a:endParaRPr lang="ja-JP" altLang="en-US" b="1">
              <a:latin typeface="AR P丸ゴシック体E"/>
              <a:ea typeface="AR P丸ゴシック体E"/>
            </a:endParaRPr>
          </a:p>
        </p:txBody>
      </p:sp>
      <p:grpSp>
        <p:nvGrpSpPr>
          <p:cNvPr id="1184" name="グループ 133"/>
          <p:cNvGrpSpPr/>
          <p:nvPr/>
        </p:nvGrpSpPr>
        <p:grpSpPr>
          <a:xfrm>
            <a:off x="4176872" y="8695491"/>
            <a:ext cx="1803992" cy="360988"/>
            <a:chOff x="3994863" y="7586100"/>
            <a:chExt cx="1803992" cy="360988"/>
          </a:xfrm>
        </p:grpSpPr>
        <p:sp>
          <p:nvSpPr>
            <p:cNvPr id="1185" name="楕円 42"/>
            <p:cNvSpPr/>
            <p:nvPr/>
          </p:nvSpPr>
          <p:spPr>
            <a:xfrm>
              <a:off x="5438810" y="7587088"/>
              <a:ext cx="360045" cy="360000"/>
            </a:xfrm>
            <a:prstGeom prst="ellipse">
              <a:avLst/>
            </a:prstGeom>
            <a:solidFill>
              <a:schemeClr val="bg2">
                <a:lumMod val="9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86" name="楕円 43"/>
            <p:cNvSpPr/>
            <p:nvPr/>
          </p:nvSpPr>
          <p:spPr>
            <a:xfrm>
              <a:off x="5150810" y="7587088"/>
              <a:ext cx="360045" cy="360000"/>
            </a:xfrm>
            <a:prstGeom prst="ellipse">
              <a:avLst/>
            </a:prstGeom>
            <a:solidFill>
              <a:schemeClr val="bg2">
                <a:lumMod val="9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87" name="楕円 44"/>
            <p:cNvSpPr/>
            <p:nvPr/>
          </p:nvSpPr>
          <p:spPr>
            <a:xfrm>
              <a:off x="4862810" y="7587088"/>
              <a:ext cx="360045" cy="360000"/>
            </a:xfrm>
            <a:prstGeom prst="ellipse">
              <a:avLst/>
            </a:prstGeom>
            <a:solidFill>
              <a:schemeClr val="bg2">
                <a:lumMod val="9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88" name="楕円 45"/>
            <p:cNvSpPr/>
            <p:nvPr/>
          </p:nvSpPr>
          <p:spPr>
            <a:xfrm>
              <a:off x="4574810" y="7587087"/>
              <a:ext cx="360045" cy="360000"/>
            </a:xfrm>
            <a:prstGeom prst="ellipse">
              <a:avLst/>
            </a:prstGeom>
            <a:solidFill>
              <a:schemeClr val="bg2">
                <a:lumMod val="9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89" name="楕円 46"/>
            <p:cNvSpPr/>
            <p:nvPr/>
          </p:nvSpPr>
          <p:spPr>
            <a:xfrm>
              <a:off x="4286810" y="7587088"/>
              <a:ext cx="360045" cy="360000"/>
            </a:xfrm>
            <a:prstGeom prst="ellipse">
              <a:avLst/>
            </a:prstGeom>
            <a:solidFill>
              <a:schemeClr val="bg2">
                <a:lumMod val="9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90" name="テキスト 52"/>
            <p:cNvSpPr txBox="1"/>
            <p:nvPr/>
          </p:nvSpPr>
          <p:spPr>
            <a:xfrm>
              <a:off x="4287932" y="7597270"/>
              <a:ext cx="362870" cy="337661"/>
            </a:xfrm>
            <a:prstGeom prst="rect">
              <a:avLst/>
            </a:prstGeom>
          </p:spPr>
          <p:txBody>
            <a:bodyPr wrap="square">
              <a:spAutoFit/>
            </a:bodyPr>
            <a:p>
              <a:pPr algn="ctr">
                <a:defRPr lang="ja-JP" altLang="en-US"/>
              </a:pPr>
              <a:r>
                <a:rPr lang="ja-JP" altLang="en-US" sz="1600">
                  <a:latin typeface="AR P丸ゴシック体E"/>
                  <a:ea typeface="AR P丸ゴシック体E"/>
                </a:rPr>
                <a:t>問</a:t>
              </a:r>
              <a:endParaRPr lang="ja-JP" altLang="en-US">
                <a:latin typeface="AR P丸ゴシック体E"/>
                <a:ea typeface="AR P丸ゴシック体E"/>
              </a:endParaRPr>
            </a:p>
          </p:txBody>
        </p:sp>
        <p:sp>
          <p:nvSpPr>
            <p:cNvPr id="1191" name="テキスト 53"/>
            <p:cNvSpPr txBox="1"/>
            <p:nvPr/>
          </p:nvSpPr>
          <p:spPr>
            <a:xfrm>
              <a:off x="4570863" y="7597270"/>
              <a:ext cx="363992" cy="337661"/>
            </a:xfrm>
            <a:prstGeom prst="rect">
              <a:avLst/>
            </a:prstGeom>
          </p:spPr>
          <p:txBody>
            <a:bodyPr wrap="square">
              <a:spAutoFit/>
            </a:bodyPr>
            <a:p>
              <a:pPr algn="ctr">
                <a:defRPr lang="ja-JP" altLang="en-US"/>
              </a:pPr>
              <a:r>
                <a:rPr lang="ja-JP" altLang="en-US" sz="1600">
                  <a:latin typeface="AR P丸ゴシック体E"/>
                  <a:ea typeface="AR P丸ゴシック体E"/>
                </a:rPr>
                <a:t>い</a:t>
              </a:r>
              <a:endParaRPr lang="ja-JP" altLang="en-US">
                <a:latin typeface="AR P丸ゴシック体E"/>
                <a:ea typeface="AR P丸ゴシック体E"/>
              </a:endParaRPr>
            </a:p>
          </p:txBody>
        </p:sp>
        <p:sp>
          <p:nvSpPr>
            <p:cNvPr id="1192" name="テキスト 54"/>
            <p:cNvSpPr txBox="1"/>
            <p:nvPr/>
          </p:nvSpPr>
          <p:spPr>
            <a:xfrm>
              <a:off x="4858863" y="7597270"/>
              <a:ext cx="363992" cy="337661"/>
            </a:xfrm>
            <a:prstGeom prst="rect">
              <a:avLst/>
            </a:prstGeom>
          </p:spPr>
          <p:txBody>
            <a:bodyPr wrap="square">
              <a:spAutoFit/>
            </a:bodyPr>
            <a:p>
              <a:pPr algn="ctr">
                <a:defRPr lang="ja-JP" altLang="en-US"/>
              </a:pPr>
              <a:r>
                <a:rPr lang="ja-JP" altLang="en-US" sz="1600">
                  <a:latin typeface="AR P丸ゴシック体E"/>
                  <a:ea typeface="AR P丸ゴシック体E"/>
                </a:rPr>
                <a:t>合</a:t>
              </a:r>
              <a:endParaRPr lang="ja-JP" altLang="en-US">
                <a:latin typeface="AR P丸ゴシック体E"/>
                <a:ea typeface="AR P丸ゴシック体E"/>
              </a:endParaRPr>
            </a:p>
          </p:txBody>
        </p:sp>
        <p:sp>
          <p:nvSpPr>
            <p:cNvPr id="1193" name="テキスト 55"/>
            <p:cNvSpPr txBox="1"/>
            <p:nvPr/>
          </p:nvSpPr>
          <p:spPr>
            <a:xfrm>
              <a:off x="5150810" y="7597270"/>
              <a:ext cx="363992" cy="337661"/>
            </a:xfrm>
            <a:prstGeom prst="rect">
              <a:avLst/>
            </a:prstGeom>
          </p:spPr>
          <p:txBody>
            <a:bodyPr wrap="square">
              <a:spAutoFit/>
            </a:bodyPr>
            <a:p>
              <a:pPr algn="ctr">
                <a:defRPr lang="ja-JP" altLang="en-US"/>
              </a:pPr>
              <a:r>
                <a:rPr lang="ja-JP" altLang="en-US" sz="1600">
                  <a:latin typeface="AR P丸ゴシック体E"/>
                  <a:ea typeface="AR P丸ゴシック体E"/>
                </a:rPr>
                <a:t>わ</a:t>
              </a:r>
              <a:endParaRPr lang="ja-JP" altLang="en-US">
                <a:latin typeface="AR P丸ゴシック体E"/>
                <a:ea typeface="AR P丸ゴシック体E"/>
              </a:endParaRPr>
            </a:p>
          </p:txBody>
        </p:sp>
        <p:sp>
          <p:nvSpPr>
            <p:cNvPr id="1194" name="テキスト 56"/>
            <p:cNvSpPr txBox="1"/>
            <p:nvPr/>
          </p:nvSpPr>
          <p:spPr>
            <a:xfrm>
              <a:off x="5434863" y="7597270"/>
              <a:ext cx="363992" cy="337661"/>
            </a:xfrm>
            <a:prstGeom prst="rect">
              <a:avLst/>
            </a:prstGeom>
          </p:spPr>
          <p:txBody>
            <a:bodyPr wrap="square">
              <a:spAutoFit/>
            </a:bodyPr>
            <a:p>
              <a:pPr algn="ctr">
                <a:defRPr lang="ja-JP" altLang="en-US"/>
              </a:pPr>
              <a:r>
                <a:rPr lang="ja-JP" altLang="en-US" sz="1600">
                  <a:latin typeface="AR P丸ゴシック体E"/>
                  <a:ea typeface="AR P丸ゴシック体E"/>
                </a:rPr>
                <a:t>せ</a:t>
              </a:r>
              <a:endParaRPr lang="ja-JP" altLang="en-US">
                <a:latin typeface="AR P丸ゴシック体E"/>
                <a:ea typeface="AR P丸ゴシック体E"/>
              </a:endParaRPr>
            </a:p>
          </p:txBody>
        </p:sp>
        <p:sp>
          <p:nvSpPr>
            <p:cNvPr id="1195" name="楕円 131"/>
            <p:cNvSpPr/>
            <p:nvPr/>
          </p:nvSpPr>
          <p:spPr>
            <a:xfrm>
              <a:off x="3998810" y="7586100"/>
              <a:ext cx="360045" cy="360000"/>
            </a:xfrm>
            <a:prstGeom prst="ellipse">
              <a:avLst/>
            </a:prstGeom>
            <a:solidFill>
              <a:schemeClr val="bg2">
                <a:lumMod val="9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96" name="テキスト 132"/>
            <p:cNvSpPr txBox="1"/>
            <p:nvPr/>
          </p:nvSpPr>
          <p:spPr>
            <a:xfrm>
              <a:off x="3994863" y="7597270"/>
              <a:ext cx="363992" cy="337661"/>
            </a:xfrm>
            <a:prstGeom prst="rect">
              <a:avLst/>
            </a:prstGeom>
          </p:spPr>
          <p:txBody>
            <a:bodyPr wrap="square">
              <a:spAutoFit/>
            </a:bodyPr>
            <a:p>
              <a:pPr algn="ctr">
                <a:defRPr lang="ja-JP" altLang="en-US"/>
              </a:pPr>
              <a:r>
                <a:rPr lang="ja-JP" altLang="en-US" sz="1600">
                  <a:latin typeface="AR P丸ゴシック体E"/>
                  <a:ea typeface="AR P丸ゴシック体E"/>
                </a:rPr>
                <a:t>お</a:t>
              </a:r>
              <a:endParaRPr lang="ja-JP" altLang="en-US">
                <a:latin typeface="AR P丸ゴシック体E"/>
                <a:ea typeface="AR P丸ゴシック体E"/>
              </a:endParaRPr>
            </a:p>
          </p:txBody>
        </p:sp>
      </p:grpSp>
      <p:sp>
        <p:nvSpPr>
          <p:cNvPr id="1197" name="図形 135"/>
          <p:cNvSpPr/>
          <p:nvPr/>
        </p:nvSpPr>
        <p:spPr>
          <a:xfrm>
            <a:off x="3547155" y="2789463"/>
            <a:ext cx="3239770" cy="3458485"/>
          </a:xfrm>
          <a:prstGeom prst="roundRect">
            <a:avLst>
              <a:gd name="adj" fmla="val 8847"/>
            </a:avLst>
          </a:prstGeom>
          <a:noFill/>
          <a:ln w="38100" cap="flat" cmpd="sng" algn="ctr">
            <a:solidFill>
              <a:schemeClr val="bg1">
                <a:lumMod val="65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98" name="図形 136"/>
          <p:cNvSpPr/>
          <p:nvPr/>
        </p:nvSpPr>
        <p:spPr>
          <a:xfrm>
            <a:off x="3547155" y="6354859"/>
            <a:ext cx="3239770" cy="1623872"/>
          </a:xfrm>
          <a:prstGeom prst="roundRect">
            <a:avLst>
              <a:gd name="adj" fmla="val 8847"/>
            </a:avLst>
          </a:prstGeom>
          <a:noFill/>
          <a:ln w="38100" cap="flat" cmpd="sng" algn="ctr">
            <a:solidFill>
              <a:schemeClr val="bg1">
                <a:lumMod val="65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199" name="テキスト 137"/>
          <p:cNvSpPr txBox="1"/>
          <p:nvPr/>
        </p:nvSpPr>
        <p:spPr>
          <a:xfrm>
            <a:off x="4459893" y="6354859"/>
            <a:ext cx="1572684" cy="368439"/>
          </a:xfrm>
          <a:prstGeom prst="rect">
            <a:avLst/>
          </a:prstGeom>
        </p:spPr>
        <p:txBody>
          <a:bodyPr wrap="none">
            <a:spAutoFit/>
          </a:bodyPr>
          <a:p>
            <a:pPr>
              <a:defRPr lang="ja-JP" altLang="en-US"/>
            </a:pPr>
            <a:r>
              <a:rPr lang="ja-JP" altLang="en-US">
                <a:ln>
                  <a:solidFill>
                    <a:schemeClr val="tx1"/>
                  </a:solidFill>
                </a:ln>
                <a:solidFill>
                  <a:schemeClr val="bg1">
                    <a:lumMod val="75000"/>
                  </a:schemeClr>
                </a:solidFill>
                <a:latin typeface="ＤＨＰ特太ゴシック体"/>
                <a:ea typeface="ＤＨＰ特太ゴシック体"/>
              </a:rPr>
              <a:t>ごか南児童館</a:t>
            </a:r>
            <a:endParaRPr lang="ja-JP" altLang="en-US">
              <a:ln>
                <a:solidFill>
                  <a:schemeClr val="tx1"/>
                </a:solidFill>
              </a:ln>
              <a:solidFill>
                <a:schemeClr val="bg1">
                  <a:lumMod val="75000"/>
                </a:schemeClr>
              </a:solidFill>
              <a:latin typeface="ＤＨＰ特太ゴシック体"/>
              <a:ea typeface="ＤＨＰ特太ゴシック体"/>
            </a:endParaRPr>
          </a:p>
        </p:txBody>
      </p:sp>
      <p:sp>
        <p:nvSpPr>
          <p:cNvPr id="1200" name="テキスト 138"/>
          <p:cNvSpPr txBox="1"/>
          <p:nvPr/>
        </p:nvSpPr>
        <p:spPr>
          <a:xfrm>
            <a:off x="4376316" y="2784561"/>
            <a:ext cx="1572684" cy="368439"/>
          </a:xfrm>
          <a:prstGeom prst="rect">
            <a:avLst/>
          </a:prstGeom>
        </p:spPr>
        <p:txBody>
          <a:bodyPr wrap="none">
            <a:spAutoFit/>
          </a:bodyPr>
          <a:p>
            <a:pPr>
              <a:defRPr lang="ja-JP" altLang="en-US"/>
            </a:pPr>
            <a:r>
              <a:rPr lang="ja-JP" altLang="en-US">
                <a:ln>
                  <a:solidFill>
                    <a:schemeClr val="tx1"/>
                  </a:solidFill>
                </a:ln>
                <a:solidFill>
                  <a:schemeClr val="bg1">
                    <a:lumMod val="75000"/>
                  </a:schemeClr>
                </a:solidFill>
                <a:latin typeface="ＤＨＰ特太ゴシック体"/>
                <a:ea typeface="ＤＨＰ特太ゴシック体"/>
              </a:rPr>
              <a:t>ごか西児童館</a:t>
            </a:r>
            <a:endParaRPr lang="ja-JP" altLang="en-US">
              <a:ln>
                <a:solidFill>
                  <a:schemeClr val="tx1"/>
                </a:solidFill>
              </a:ln>
              <a:solidFill>
                <a:schemeClr val="bg1">
                  <a:lumMod val="75000"/>
                </a:schemeClr>
              </a:solidFill>
              <a:latin typeface="ＤＨＰ特太ゴシック体"/>
              <a:ea typeface="ＤＨＰ特太ゴシック体"/>
            </a:endParaRPr>
          </a:p>
        </p:txBody>
      </p:sp>
      <p:sp>
        <p:nvSpPr>
          <p:cNvPr id="1201" name="楕円 102"/>
          <p:cNvSpPr/>
          <p:nvPr/>
        </p:nvSpPr>
        <p:spPr>
          <a:xfrm>
            <a:off x="3644955" y="3296955"/>
            <a:ext cx="360045" cy="360045"/>
          </a:xfrm>
          <a:prstGeom prst="ellipse">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202" name="テキスト 103"/>
          <p:cNvSpPr txBox="1"/>
          <p:nvPr/>
        </p:nvSpPr>
        <p:spPr>
          <a:xfrm>
            <a:off x="3644955" y="3350466"/>
            <a:ext cx="1088642" cy="253023"/>
          </a:xfrm>
          <a:prstGeom prst="rect">
            <a:avLst/>
          </a:prstGeom>
        </p:spPr>
        <p:txBody>
          <a:bodyPr wrap="square">
            <a:spAutoFit/>
          </a:bodyPr>
          <a:p>
            <a:pPr algn="l">
              <a:defRPr lang="ja-JP" altLang="en-US"/>
            </a:pPr>
            <a:r>
              <a:rPr lang="ja-JP" altLang="en-US" sz="1050">
                <a:latin typeface="AR P丸ゴシック体M"/>
                <a:ea typeface="AR P丸ゴシック体M"/>
              </a:rPr>
              <a:t>ぴよぴよ広場</a:t>
            </a:r>
            <a:endParaRPr lang="ja-JP" altLang="en-US">
              <a:latin typeface="AR P丸ゴシック体M"/>
              <a:ea typeface="AR P丸ゴシック体M"/>
            </a:endParaRPr>
          </a:p>
        </p:txBody>
      </p:sp>
      <p:sp>
        <p:nvSpPr>
          <p:cNvPr id="1203" name="テキスト 104"/>
          <p:cNvSpPr txBox="1"/>
          <p:nvPr/>
        </p:nvSpPr>
        <p:spPr>
          <a:xfrm>
            <a:off x="3825023" y="3540094"/>
            <a:ext cx="2771775" cy="583883"/>
          </a:xfrm>
          <a:prstGeom prst="rect">
            <a:avLst/>
          </a:prstGeom>
        </p:spPr>
        <p:txBody>
          <a:bodyPr wrap="square">
            <a:spAutoFit/>
          </a:bodyPr>
          <a:p>
            <a:pPr algn="l">
              <a:defRPr lang="ja-JP" altLang="en-US"/>
            </a:pPr>
            <a:r>
              <a:rPr lang="ja-JP" altLang="en-US" sz="800">
                <a:latin typeface="AR P丸ゴシック体M"/>
                <a:ea typeface="AR P丸ゴシック体M"/>
                <a:cs typeface="+mn-lt"/>
              </a:rPr>
              <a:t>日時　毎月第4火曜日 </a:t>
            </a:r>
            <a:r>
              <a:rPr lang="ja-JP" altLang="en-US" sz="800">
                <a:latin typeface="AR P丸ゴシック体M"/>
                <a:ea typeface="AR P丸ゴシック体M"/>
                <a:cs typeface="+mn-lt"/>
              </a:rPr>
              <a:t>10：30～</a:t>
            </a:r>
            <a:endParaRPr lang="ja-JP" altLang="en-US" sz="800">
              <a:latin typeface="AR P丸ゴシック体M"/>
              <a:ea typeface="AR P丸ゴシック体M"/>
              <a:cs typeface="+mn-lt"/>
            </a:endParaRPr>
          </a:p>
          <a:p>
            <a:pPr algn="l">
              <a:defRPr lang="ja-JP" altLang="en-US"/>
            </a:pPr>
            <a:r>
              <a:rPr lang="ja-JP" altLang="en-US" sz="800">
                <a:latin typeface="AR P丸ゴシック体M"/>
                <a:ea typeface="AR P丸ゴシック体M"/>
                <a:cs typeface="+mn-lt"/>
              </a:rPr>
              <a:t>対象　0歳～1歳未満</a:t>
            </a:r>
            <a:endParaRPr lang="ja-JP" altLang="en-US" sz="800">
              <a:latin typeface="AR P丸ゴシック体M"/>
              <a:ea typeface="AR P丸ゴシック体M"/>
              <a:cs typeface="+mn-lt"/>
            </a:endParaRPr>
          </a:p>
          <a:p>
            <a:pPr algn="l">
              <a:defRPr lang="ja-JP" altLang="en-US"/>
            </a:pPr>
            <a:r>
              <a:rPr lang="ja-JP" altLang="en-US" sz="800">
                <a:latin typeface="AR P丸ゴシック体M"/>
                <a:ea typeface="AR P丸ゴシック体M"/>
                <a:cs typeface="+mn-lt"/>
              </a:rPr>
              <a:t>ママ、パパにたくさん触ってもらうと</a:t>
            </a:r>
            <a:r>
              <a:rPr lang="ja-JP" altLang="en-US" sz="800">
                <a:latin typeface="AR P丸ゴシック体M"/>
                <a:ea typeface="AR P丸ゴシック体M"/>
                <a:cs typeface="+mn-lt"/>
              </a:rPr>
              <a:t>赤ちゃんはにっこり</a:t>
            </a:r>
            <a:r>
              <a:rPr lang="ja-JP" altLang="en-US" sz="800">
                <a:latin typeface="HGS創英角ﾎﾟｯﾌﾟ体"/>
                <a:ea typeface="HGS創英角ﾎﾟｯﾌﾟ体"/>
                <a:cs typeface="+mn-lt"/>
              </a:rPr>
              <a:t>♥</a:t>
            </a:r>
            <a:endParaRPr lang="ja-JP" altLang="en-US" sz="800">
              <a:latin typeface="AR P丸ゴシック体M"/>
              <a:ea typeface="AR P丸ゴシック体M"/>
              <a:cs typeface="+mn-lt"/>
            </a:endParaRPr>
          </a:p>
          <a:p>
            <a:pPr algn="l">
              <a:defRPr lang="ja-JP" altLang="en-US"/>
            </a:pPr>
            <a:r>
              <a:rPr lang="ja-JP" altLang="en-US" sz="800">
                <a:latin typeface="AR P丸ゴシック体M"/>
                <a:ea typeface="AR P丸ゴシック体M"/>
                <a:cs typeface="+mn-lt"/>
              </a:rPr>
              <a:t>見て</a:t>
            </a:r>
            <a:r>
              <a:rPr lang="ja-JP" altLang="en-US" sz="800">
                <a:latin typeface="AR P丸ゴシック体M"/>
                <a:ea typeface="AR P丸ゴシック体M"/>
                <a:cs typeface="+mn-lt"/>
              </a:rPr>
              <a:t>触って</a:t>
            </a:r>
            <a:r>
              <a:rPr lang="ja-JP" altLang="en-US" sz="800">
                <a:latin typeface="AR P丸ゴシック体M"/>
                <a:ea typeface="AR P丸ゴシック体M"/>
                <a:cs typeface="+mn-lt"/>
              </a:rPr>
              <a:t>聞いて</a:t>
            </a:r>
            <a:r>
              <a:rPr lang="ja-JP" altLang="en-US" sz="800">
                <a:latin typeface="AR P丸ゴシック体M"/>
                <a:ea typeface="AR P丸ゴシック体M"/>
                <a:cs typeface="+mn-lt"/>
              </a:rPr>
              <a:t>…</a:t>
            </a:r>
            <a:r>
              <a:rPr lang="ja-JP" altLang="en-US" sz="800">
                <a:latin typeface="AR P丸ゴシック体M"/>
                <a:ea typeface="AR P丸ゴシック体M"/>
                <a:cs typeface="+mn-lt"/>
              </a:rPr>
              <a:t>五感をたくさん刺激します！</a:t>
            </a:r>
            <a:endParaRPr lang="ja-JP" altLang="en-US" sz="800">
              <a:latin typeface="AR P丸ゴシック体M"/>
              <a:ea typeface="AR P丸ゴシック体M"/>
              <a:cs typeface="+mn-lt"/>
            </a:endParaRPr>
          </a:p>
        </p:txBody>
      </p:sp>
      <p:sp>
        <p:nvSpPr>
          <p:cNvPr id="1204" name="楕円 106"/>
          <p:cNvSpPr/>
          <p:nvPr/>
        </p:nvSpPr>
        <p:spPr>
          <a:xfrm>
            <a:off x="3644955" y="4070466"/>
            <a:ext cx="360045" cy="360045"/>
          </a:xfrm>
          <a:prstGeom prst="ellipse">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205" name="テキスト 107"/>
          <p:cNvSpPr txBox="1"/>
          <p:nvPr/>
        </p:nvSpPr>
        <p:spPr>
          <a:xfrm>
            <a:off x="3920492" y="4305000"/>
            <a:ext cx="2771775" cy="830104"/>
          </a:xfrm>
          <a:prstGeom prst="rect">
            <a:avLst/>
          </a:prstGeom>
        </p:spPr>
        <p:txBody>
          <a:bodyPr wrap="square">
            <a:spAutoFit/>
          </a:bodyPr>
          <a:p>
            <a:pPr algn="l">
              <a:defRPr lang="ja-JP" altLang="en-US"/>
            </a:pPr>
            <a:r>
              <a:rPr lang="ja-JP" altLang="en-US" sz="800">
                <a:latin typeface="AR P丸ゴシック体M"/>
                <a:ea typeface="AR P丸ゴシック体M"/>
                <a:cs typeface="+mn-lt"/>
              </a:rPr>
              <a:t>日時　毎月第1・第3金曜日 </a:t>
            </a:r>
            <a:r>
              <a:rPr lang="ja-JP" altLang="en-US" sz="800">
                <a:latin typeface="AR P丸ゴシック体M"/>
                <a:ea typeface="AR P丸ゴシック体M"/>
                <a:cs typeface="+mn-lt"/>
              </a:rPr>
              <a:t>10：30～</a:t>
            </a:r>
            <a:endParaRPr lang="ja-JP" altLang="en-US" sz="800">
              <a:latin typeface="AR P丸ゴシック体M"/>
              <a:ea typeface="AR P丸ゴシック体M"/>
              <a:cs typeface="+mn-lt"/>
            </a:endParaRPr>
          </a:p>
          <a:p>
            <a:pPr algn="l">
              <a:defRPr lang="ja-JP" altLang="en-US"/>
            </a:pPr>
            <a:r>
              <a:rPr lang="ja-JP" altLang="en-US" sz="800">
                <a:latin typeface="AR P丸ゴシック体M"/>
                <a:ea typeface="AR P丸ゴシック体M"/>
                <a:cs typeface="+mn-lt"/>
              </a:rPr>
              <a:t>対象　1歳～就園前</a:t>
            </a:r>
            <a:endParaRPr lang="ja-JP" altLang="en-US" sz="800">
              <a:latin typeface="AR P丸ゴシック体M"/>
              <a:ea typeface="AR P丸ゴシック体M"/>
              <a:cs typeface="+mn-lt"/>
            </a:endParaRPr>
          </a:p>
          <a:p>
            <a:pPr algn="l">
              <a:defRPr lang="ja-JP" altLang="en-US"/>
            </a:pPr>
            <a:r>
              <a:rPr lang="ja-JP" altLang="en-US" sz="800">
                <a:latin typeface="AR P丸ゴシック体M"/>
                <a:ea typeface="AR P丸ゴシック体M"/>
                <a:cs typeface="+mn-lt"/>
              </a:rPr>
              <a:t>親子体操･季節の行事などを通して</a:t>
            </a:r>
            <a:r>
              <a:rPr lang="ja-JP" altLang="en-US" sz="800">
                <a:latin typeface="AR P丸ゴシック体M"/>
                <a:ea typeface="AR P丸ゴシック体M"/>
                <a:cs typeface="+mn-lt"/>
              </a:rPr>
              <a:t>お友だちと</a:t>
            </a:r>
            <a:r>
              <a:rPr lang="ja-JP" altLang="en-US" sz="800">
                <a:latin typeface="AR P丸ゴシック体M"/>
                <a:ea typeface="AR P丸ゴシック体M"/>
                <a:cs typeface="+mn-lt"/>
              </a:rPr>
              <a:t>楽しく</a:t>
            </a:r>
            <a:endParaRPr lang="ja-JP" altLang="en-US" sz="800">
              <a:latin typeface="AR P丸ゴシック体M"/>
              <a:ea typeface="AR P丸ゴシック体M"/>
              <a:cs typeface="+mn-lt"/>
            </a:endParaRPr>
          </a:p>
          <a:p>
            <a:pPr algn="l">
              <a:defRPr lang="ja-JP" altLang="en-US"/>
            </a:pPr>
            <a:r>
              <a:rPr lang="ja-JP" altLang="en-US" sz="800">
                <a:latin typeface="AR P丸ゴシック体M"/>
                <a:ea typeface="AR P丸ゴシック体M"/>
                <a:cs typeface="+mn-lt"/>
              </a:rPr>
              <a:t>過ごしましょう♪</a:t>
            </a:r>
            <a:endParaRPr lang="ja-JP" altLang="en-US" sz="800">
              <a:latin typeface="AR P丸ゴシック体M"/>
              <a:ea typeface="AR P丸ゴシック体M"/>
              <a:cs typeface="+mn-lt"/>
            </a:endParaRPr>
          </a:p>
          <a:p>
            <a:pPr algn="l">
              <a:defRPr lang="ja-JP" altLang="en-US"/>
            </a:pPr>
            <a:r>
              <a:rPr lang="ja-JP" altLang="en-US" sz="800">
                <a:latin typeface="AR P丸ゴシック体M"/>
                <a:ea typeface="AR P丸ゴシック体M"/>
                <a:cs typeface="+mn-lt"/>
              </a:rPr>
              <a:t>恥ずかしがり屋さん、</a:t>
            </a:r>
            <a:r>
              <a:rPr lang="ja-JP" altLang="en-US" sz="800">
                <a:latin typeface="AR P丸ゴシック体M"/>
                <a:ea typeface="AR P丸ゴシック体M"/>
                <a:cs typeface="+mn-lt"/>
              </a:rPr>
              <a:t>泣き虫さん</a:t>
            </a:r>
            <a:r>
              <a:rPr lang="ja-JP" altLang="en-US" sz="800">
                <a:latin typeface="AR P丸ゴシック体M"/>
                <a:ea typeface="AR P丸ゴシック体M"/>
                <a:cs typeface="+mn-lt"/>
              </a:rPr>
              <a:t>、</a:t>
            </a:r>
            <a:r>
              <a:rPr lang="ja-JP" altLang="en-US" sz="800">
                <a:latin typeface="AR P丸ゴシック体M"/>
                <a:ea typeface="AR P丸ゴシック体M"/>
                <a:cs typeface="+mn-lt"/>
              </a:rPr>
              <a:t>いたずらっ子…</a:t>
            </a:r>
            <a:endParaRPr lang="ja-JP" altLang="en-US" sz="800">
              <a:latin typeface="AR P丸ゴシック体M"/>
              <a:ea typeface="AR P丸ゴシック体M"/>
              <a:cs typeface="+mn-lt"/>
            </a:endParaRPr>
          </a:p>
          <a:p>
            <a:pPr algn="l">
              <a:defRPr lang="ja-JP" altLang="en-US"/>
            </a:pPr>
            <a:r>
              <a:rPr lang="ja-JP" altLang="en-US" sz="800">
                <a:latin typeface="AR P丸ゴシック体M"/>
                <a:ea typeface="AR P丸ゴシック体M"/>
                <a:cs typeface="+mn-lt"/>
              </a:rPr>
              <a:t>いろんな子みんな集まれー！</a:t>
            </a:r>
            <a:endParaRPr lang="ja-JP" altLang="en-US" sz="800">
              <a:latin typeface="AR P丸ゴシック体M"/>
              <a:ea typeface="AR P丸ゴシック体M"/>
              <a:cs typeface="+mn-lt"/>
            </a:endParaRPr>
          </a:p>
        </p:txBody>
      </p:sp>
      <p:sp>
        <p:nvSpPr>
          <p:cNvPr id="1206" name="楕円 108"/>
          <p:cNvSpPr/>
          <p:nvPr/>
        </p:nvSpPr>
        <p:spPr>
          <a:xfrm>
            <a:off x="4947495" y="5096955"/>
            <a:ext cx="360045" cy="360045"/>
          </a:xfrm>
          <a:prstGeom prst="ellipse">
            <a:avLst/>
          </a:prstGeom>
          <a:solidFill>
            <a:schemeClr val="bg1">
              <a:lumMod val="8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207" name="テキスト 109"/>
          <p:cNvSpPr txBox="1"/>
          <p:nvPr/>
        </p:nvSpPr>
        <p:spPr>
          <a:xfrm>
            <a:off x="4440185" y="5146619"/>
            <a:ext cx="1445361" cy="260717"/>
          </a:xfrm>
          <a:prstGeom prst="rect">
            <a:avLst/>
          </a:prstGeom>
        </p:spPr>
        <p:txBody>
          <a:bodyPr wrap="square">
            <a:spAutoFit/>
          </a:bodyPr>
          <a:p>
            <a:pPr>
              <a:defRPr lang="ja-JP" altLang="en-US"/>
            </a:pPr>
            <a:r>
              <a:rPr lang="ja-JP" altLang="en-US" sz="1100">
                <a:latin typeface="AR P丸ゴシック体M"/>
                <a:ea typeface="AR P丸ゴシック体M"/>
              </a:rPr>
              <a:t>HAPPYママ’ｓ CAFE</a:t>
            </a:r>
            <a:endParaRPr lang="ja-JP" altLang="en-US">
              <a:latin typeface="AR P丸ゴシック体M"/>
              <a:ea typeface="AR P丸ゴシック体M"/>
            </a:endParaRPr>
          </a:p>
        </p:txBody>
      </p:sp>
      <p:sp>
        <p:nvSpPr>
          <p:cNvPr id="1208" name="テキスト 110"/>
          <p:cNvSpPr txBox="1"/>
          <p:nvPr/>
        </p:nvSpPr>
        <p:spPr>
          <a:xfrm>
            <a:off x="3547413" y="5346896"/>
            <a:ext cx="3232977" cy="830104"/>
          </a:xfrm>
          <a:prstGeom prst="rect">
            <a:avLst/>
          </a:prstGeom>
        </p:spPr>
        <p:txBody>
          <a:bodyPr wrap="square">
            <a:spAutoFit/>
          </a:bodyPr>
          <a:p>
            <a:pPr algn="l">
              <a:defRPr lang="ja-JP" altLang="en-US"/>
            </a:pPr>
            <a:r>
              <a:rPr lang="ja-JP" altLang="en-US" sz="800">
                <a:latin typeface="AR P丸ゴシック体M"/>
                <a:ea typeface="AR P丸ゴシック体M"/>
                <a:cs typeface="+mn-lt"/>
              </a:rPr>
              <a:t>日時　毎月2回開催 11：00～15：00</a:t>
            </a:r>
            <a:endParaRPr lang="ja-JP" altLang="en-US" sz="800">
              <a:latin typeface="AR P丸ゴシック体M"/>
              <a:ea typeface="AR P丸ゴシック体M"/>
            </a:endParaRPr>
          </a:p>
          <a:p>
            <a:pPr algn="l">
              <a:defRPr lang="ja-JP" altLang="en-US"/>
            </a:pPr>
            <a:r>
              <a:rPr lang="ja-JP" altLang="en-US" sz="800">
                <a:latin typeface="AR P丸ゴシック体M"/>
                <a:ea typeface="AR P丸ゴシック体M"/>
              </a:rPr>
              <a:t>セルフドリンクコーナー（コーヒーなどサービスです☆）があるカフェベースになっています。</a:t>
            </a:r>
            <a:r>
              <a:rPr lang="ja-JP" altLang="en-US" sz="800">
                <a:latin typeface="AR P丸ゴシック体M"/>
                <a:ea typeface="AR P丸ゴシック体M"/>
              </a:rPr>
              <a:t>お弁当持参でランチタイムも楽しめます。</a:t>
            </a:r>
            <a:endParaRPr lang="ja-JP" altLang="en-US" sz="800">
              <a:latin typeface="AR P丸ゴシック体M"/>
              <a:ea typeface="AR P丸ゴシック体M"/>
            </a:endParaRPr>
          </a:p>
          <a:p>
            <a:pPr algn="l">
              <a:defRPr lang="ja-JP" altLang="en-US"/>
            </a:pPr>
            <a:r>
              <a:rPr lang="ja-JP" altLang="en-US" sz="800">
                <a:latin typeface="AR P丸ゴシック体M"/>
                <a:ea typeface="AR P丸ゴシック体M"/>
              </a:rPr>
              <a:t>ヨガやクラフトなどのママ向けイベントが</a:t>
            </a:r>
            <a:r>
              <a:rPr lang="ja-JP" altLang="en-US" sz="800">
                <a:latin typeface="AR P丸ゴシック体M"/>
                <a:ea typeface="AR P丸ゴシック体M"/>
              </a:rPr>
              <a:t>開催される日もあります。</a:t>
            </a:r>
            <a:endParaRPr lang="ja-JP" altLang="en-US" sz="800">
              <a:latin typeface="AR P丸ゴシック体M"/>
              <a:ea typeface="AR P丸ゴシック体M"/>
            </a:endParaRPr>
          </a:p>
          <a:p>
            <a:pPr algn="l">
              <a:defRPr lang="ja-JP" altLang="en-US"/>
            </a:pPr>
            <a:r>
              <a:rPr lang="ja-JP" altLang="en-US" sz="800">
                <a:latin typeface="AR P丸ゴシック体M"/>
                <a:ea typeface="AR P丸ゴシック体M"/>
              </a:rPr>
              <a:t>パパもお子様連れではない方もコミュニティスペースとして</a:t>
            </a:r>
            <a:r>
              <a:rPr lang="ja-JP" altLang="en-US" sz="800">
                <a:latin typeface="AR P丸ゴシック体M"/>
                <a:ea typeface="AR P丸ゴシック体M"/>
              </a:rPr>
              <a:t>ぜひご利用ください。</a:t>
            </a:r>
            <a:endParaRPr lang="ja-JP" altLang="en-US" sz="800">
              <a:latin typeface="AR P丸ゴシック体M"/>
              <a:ea typeface="AR P丸ゴシック体M"/>
            </a:endParaRPr>
          </a:p>
        </p:txBody>
      </p:sp>
      <p:sp>
        <p:nvSpPr>
          <p:cNvPr id="1209" name="テキスト 105"/>
          <p:cNvSpPr txBox="1"/>
          <p:nvPr/>
        </p:nvSpPr>
        <p:spPr>
          <a:xfrm>
            <a:off x="3648590" y="4123977"/>
            <a:ext cx="1298905" cy="253023"/>
          </a:xfrm>
          <a:prstGeom prst="rect">
            <a:avLst/>
          </a:prstGeom>
        </p:spPr>
        <p:txBody>
          <a:bodyPr wrap="square">
            <a:spAutoFit/>
          </a:bodyPr>
          <a:p>
            <a:pPr algn="l">
              <a:defRPr lang="ja-JP" altLang="en-US"/>
            </a:pPr>
            <a:r>
              <a:rPr lang="ja-JP" altLang="en-US" sz="1050">
                <a:latin typeface="AR P丸ゴシック体M"/>
                <a:ea typeface="AR P丸ゴシック体M"/>
              </a:rPr>
              <a:t>ちびっこ広場</a:t>
            </a:r>
            <a:r>
              <a:rPr lang="ja-JP" altLang="en-US" sz="500">
                <a:latin typeface="AR P丸ゴシック体M"/>
                <a:ea typeface="AR P丸ゴシック体M"/>
              </a:rPr>
              <a:t>（登録制）</a:t>
            </a:r>
            <a:endParaRPr lang="ja-JP" altLang="en-US">
              <a:latin typeface="AR P丸ゴシック体M"/>
              <a:ea typeface="AR P丸ゴシック体M"/>
            </a:endParaRPr>
          </a:p>
        </p:txBody>
      </p:sp>
      <p:sp>
        <p:nvSpPr>
          <p:cNvPr id="1210" name="テキスト 111"/>
          <p:cNvSpPr txBox="1"/>
          <p:nvPr/>
        </p:nvSpPr>
        <p:spPr>
          <a:xfrm>
            <a:off x="4531233" y="6969000"/>
            <a:ext cx="1299088" cy="253023"/>
          </a:xfrm>
          <a:prstGeom prst="rect">
            <a:avLst/>
          </a:prstGeom>
        </p:spPr>
        <p:txBody>
          <a:bodyPr wrap="square">
            <a:spAutoFit/>
          </a:bodyPr>
          <a:p>
            <a:pPr algn="ctr">
              <a:defRPr lang="ja-JP" altLang="en-US"/>
            </a:pPr>
            <a:r>
              <a:rPr lang="ja-JP" altLang="en-US" sz="1050" b="1">
                <a:latin typeface="AR P丸ゴシック体M"/>
                <a:ea typeface="AR P丸ゴシック体M"/>
              </a:rPr>
              <a:t>にこにこ広場</a:t>
            </a:r>
            <a:r>
              <a:rPr lang="ja-JP" altLang="en-US" sz="500" b="1">
                <a:latin typeface="AR P丸ゴシック体M"/>
                <a:ea typeface="AR P丸ゴシック体M"/>
              </a:rPr>
              <a:t>（</a:t>
            </a:r>
            <a:r>
              <a:rPr lang="ja-JP" altLang="en-US" sz="500" b="1">
                <a:latin typeface="AR P丸ゴシック体M"/>
                <a:ea typeface="AR P丸ゴシック体M"/>
              </a:rPr>
              <a:t>登録制</a:t>
            </a:r>
            <a:r>
              <a:rPr lang="ja-JP" altLang="en-US" sz="500" b="1">
                <a:latin typeface="AR P丸ゴシック体M"/>
                <a:ea typeface="AR P丸ゴシック体M"/>
              </a:rPr>
              <a:t>）</a:t>
            </a:r>
            <a:endParaRPr lang="ja-JP" altLang="en-US" sz="500" b="1">
              <a:latin typeface="AR P丸ゴシック体M"/>
              <a:ea typeface="AR P丸ゴシック体M"/>
            </a:endParaRPr>
          </a:p>
        </p:txBody>
      </p:sp>
      <p:sp>
        <p:nvSpPr>
          <p:cNvPr id="1211" name="テキスト 112"/>
          <p:cNvSpPr txBox="1"/>
          <p:nvPr/>
        </p:nvSpPr>
        <p:spPr>
          <a:xfrm>
            <a:off x="4106339" y="7197451"/>
            <a:ext cx="2279792" cy="706993"/>
          </a:xfrm>
          <a:prstGeom prst="rect">
            <a:avLst/>
          </a:prstGeom>
        </p:spPr>
        <p:txBody>
          <a:bodyPr wrap="square">
            <a:spAutoFit/>
          </a:bodyPr>
          <a:p>
            <a:pPr algn="ctr">
              <a:defRPr lang="ja-JP" altLang="en-US"/>
            </a:pPr>
            <a:r>
              <a:rPr lang="ja-JP" altLang="en-US" sz="800">
                <a:latin typeface="AR P丸ゴシック体M"/>
                <a:ea typeface="AR P丸ゴシック体M"/>
                <a:cs typeface="+mn-lt"/>
              </a:rPr>
              <a:t>日時　毎月第2・第4金曜日 </a:t>
            </a:r>
            <a:r>
              <a:rPr lang="ja-JP" altLang="en-US" sz="800">
                <a:latin typeface="AR P丸ゴシック体M"/>
                <a:ea typeface="AR P丸ゴシック体M"/>
                <a:cs typeface="+mn-lt"/>
              </a:rPr>
              <a:t>10：30～</a:t>
            </a:r>
            <a:endParaRPr lang="ja-JP" altLang="en-US" sz="800">
              <a:latin typeface="AR P丸ゴシック体M"/>
              <a:ea typeface="AR P丸ゴシック体M"/>
              <a:cs typeface="+mn-lt"/>
            </a:endParaRPr>
          </a:p>
          <a:p>
            <a:pPr algn="ctr">
              <a:defRPr lang="ja-JP" altLang="en-US"/>
            </a:pPr>
            <a:r>
              <a:rPr lang="ja-JP" altLang="en-US" sz="800">
                <a:latin typeface="AR P丸ゴシック体M"/>
                <a:ea typeface="AR P丸ゴシック体M"/>
                <a:cs typeface="+mn-lt"/>
              </a:rPr>
              <a:t>対象　1歳～就園前</a:t>
            </a:r>
            <a:endParaRPr lang="ja-JP" altLang="en-US" sz="800">
              <a:latin typeface="AR P丸ゴシック体M"/>
              <a:ea typeface="AR P丸ゴシック体M"/>
              <a:cs typeface="+mn-lt"/>
            </a:endParaRPr>
          </a:p>
          <a:p>
            <a:pPr algn="ctr">
              <a:defRPr lang="ja-JP" altLang="en-US"/>
            </a:pPr>
            <a:r>
              <a:rPr lang="ja-JP" altLang="en-US" sz="800">
                <a:latin typeface="AR P丸ゴシック体M"/>
                <a:ea typeface="AR P丸ゴシック体M"/>
                <a:cs typeface="+mn-lt"/>
              </a:rPr>
              <a:t>親子でのふれあい遊び、</a:t>
            </a:r>
            <a:endParaRPr lang="ja-JP" altLang="en-US" sz="800">
              <a:latin typeface="AR P丸ゴシック体M"/>
              <a:ea typeface="AR P丸ゴシック体M"/>
              <a:cs typeface="+mn-lt"/>
            </a:endParaRPr>
          </a:p>
          <a:p>
            <a:pPr algn="ctr">
              <a:defRPr lang="ja-JP" altLang="en-US"/>
            </a:pPr>
            <a:r>
              <a:rPr lang="ja-JP" altLang="en-US" sz="800">
                <a:latin typeface="AR P丸ゴシック体M"/>
                <a:ea typeface="AR P丸ゴシック体M"/>
                <a:cs typeface="+mn-lt"/>
              </a:rPr>
              <a:t>パネルシアターやペープサートの</a:t>
            </a:r>
            <a:r>
              <a:rPr lang="ja-JP" altLang="en-US" sz="800">
                <a:latin typeface="AR P丸ゴシック体M"/>
                <a:ea typeface="AR P丸ゴシック体M"/>
                <a:cs typeface="+mn-lt"/>
              </a:rPr>
              <a:t>鑑賞など</a:t>
            </a:r>
            <a:endParaRPr lang="ja-JP" altLang="en-US" sz="800">
              <a:latin typeface="AR P丸ゴシック体M"/>
              <a:ea typeface="AR P丸ゴシック体M"/>
              <a:cs typeface="+mn-lt"/>
            </a:endParaRPr>
          </a:p>
          <a:p>
            <a:pPr algn="ctr">
              <a:defRPr lang="ja-JP" altLang="en-US"/>
            </a:pPr>
            <a:r>
              <a:rPr lang="ja-JP" altLang="en-US" sz="800">
                <a:latin typeface="AR P丸ゴシック体M"/>
                <a:ea typeface="AR P丸ゴシック体M"/>
                <a:cs typeface="+mn-lt"/>
              </a:rPr>
              <a:t>わくわく</a:t>
            </a:r>
            <a:r>
              <a:rPr lang="ja-JP" altLang="en-US" sz="800">
                <a:latin typeface="AR P丸ゴシック体M"/>
                <a:ea typeface="AR P丸ゴシック体M"/>
                <a:cs typeface="+mn-lt"/>
              </a:rPr>
              <a:t>いっぱいの</a:t>
            </a:r>
            <a:r>
              <a:rPr lang="ja-JP" altLang="en-US" sz="800">
                <a:latin typeface="AR P丸ゴシック体M"/>
                <a:ea typeface="AR P丸ゴシック体M"/>
                <a:cs typeface="+mn-lt"/>
              </a:rPr>
              <a:t>幼児教室です！</a:t>
            </a:r>
            <a:endParaRPr lang="ja-JP" altLang="en-US" sz="800">
              <a:latin typeface="AR P丸ゴシック体M"/>
              <a:ea typeface="AR P丸ゴシック体M"/>
              <a:cs typeface="+mn-lt"/>
            </a:endParaRPr>
          </a:p>
        </p:txBody>
      </p:sp>
      <p:pic>
        <p:nvPicPr>
          <p:cNvPr id="1212" name="図 113"/>
          <p:cNvPicPr>
            <a:picLocks noChangeAspect="1"/>
          </p:cNvPicPr>
          <p:nvPr/>
        </p:nvPicPr>
        <p:blipFill>
          <a:blip r:embed="rId18"/>
          <a:stretch>
            <a:fillRect/>
          </a:stretch>
        </p:blipFill>
        <p:spPr>
          <a:xfrm>
            <a:off x="3645000" y="7498016"/>
            <a:ext cx="550984" cy="550984"/>
          </a:xfrm>
          <a:prstGeom prst="rect">
            <a:avLst/>
          </a:prstGeom>
        </p:spPr>
      </p:pic>
      <p:pic>
        <p:nvPicPr>
          <p:cNvPr id="1213" name="図 118"/>
          <p:cNvPicPr>
            <a:picLocks noChangeAspect="1"/>
          </p:cNvPicPr>
          <p:nvPr/>
        </p:nvPicPr>
        <p:blipFill>
          <a:blip r:embed="rId19"/>
          <a:stretch>
            <a:fillRect/>
          </a:stretch>
        </p:blipFill>
        <p:spPr>
          <a:xfrm>
            <a:off x="3569542" y="4955496"/>
            <a:ext cx="548990" cy="462771"/>
          </a:xfrm>
          <a:prstGeom prst="rect">
            <a:avLst/>
          </a:prstGeom>
        </p:spPr>
      </p:pic>
      <p:sp>
        <p:nvSpPr>
          <p:cNvPr id="1214" name="テキスト 119"/>
          <p:cNvSpPr txBox="1"/>
          <p:nvPr/>
        </p:nvSpPr>
        <p:spPr>
          <a:xfrm>
            <a:off x="4159689" y="6609000"/>
            <a:ext cx="2173093" cy="337661"/>
          </a:xfrm>
          <a:prstGeom prst="rect">
            <a:avLst/>
          </a:prstGeom>
        </p:spPr>
        <p:txBody>
          <a:bodyPr wrap="square">
            <a:spAutoFit/>
          </a:bodyPr>
          <a:p>
            <a:pPr algn="ctr">
              <a:defRPr lang="ja-JP" altLang="en-US"/>
            </a:pPr>
            <a:r>
              <a:rPr lang="ja-JP" altLang="en-US" sz="800">
                <a:solidFill>
                  <a:schemeClr val="tx1"/>
                </a:solidFill>
                <a:latin typeface="AR P丸ゴシック体M"/>
                <a:ea typeface="AR P丸ゴシック体M"/>
                <a:cs typeface="+mn-lt"/>
              </a:rPr>
              <a:t>TEL 0280-84-3456</a:t>
            </a:r>
            <a:endParaRPr lang="ja-JP" altLang="en-US" sz="800">
              <a:solidFill>
                <a:schemeClr val="tx1"/>
              </a:solidFill>
              <a:latin typeface="AR P丸ゴシック体M"/>
              <a:ea typeface="AR P丸ゴシック体M"/>
              <a:cs typeface="+mn-lt"/>
            </a:endParaRPr>
          </a:p>
          <a:p>
            <a:pPr algn="ctr">
              <a:defRPr lang="ja-JP" altLang="en-US"/>
            </a:pPr>
            <a:r>
              <a:rPr lang="ja-JP" altLang="en-US" sz="800">
                <a:solidFill>
                  <a:schemeClr val="tx1"/>
                </a:solidFill>
                <a:latin typeface="AR P丸ゴシック体M"/>
                <a:ea typeface="AR P丸ゴシック体M"/>
                <a:cs typeface="+mn-lt"/>
              </a:rPr>
              <a:t>〒306-0306　茨城県五霞町原宿台4-25-9</a:t>
            </a:r>
            <a:endParaRPr lang="ja-JP" altLang="en-US" sz="800">
              <a:solidFill>
                <a:schemeClr val="tx1"/>
              </a:solidFill>
              <a:latin typeface="AR P丸ゴシック体M"/>
              <a:ea typeface="AR P丸ゴシック体M"/>
              <a:cs typeface="+mn-lt"/>
            </a:endParaRPr>
          </a:p>
        </p:txBody>
      </p:sp>
      <p:sp>
        <p:nvSpPr>
          <p:cNvPr id="1215" name="テキスト 120"/>
          <p:cNvSpPr txBox="1"/>
          <p:nvPr/>
        </p:nvSpPr>
        <p:spPr>
          <a:xfrm>
            <a:off x="4148719" y="3031339"/>
            <a:ext cx="2030365" cy="337661"/>
          </a:xfrm>
          <a:prstGeom prst="rect">
            <a:avLst/>
          </a:prstGeom>
        </p:spPr>
        <p:txBody>
          <a:bodyPr wrap="square">
            <a:spAutoFit/>
          </a:bodyPr>
          <a:p>
            <a:pPr algn="ctr">
              <a:defRPr lang="ja-JP" altLang="en-US"/>
            </a:pPr>
            <a:r>
              <a:rPr lang="ja-JP" altLang="en-US" sz="800">
                <a:solidFill>
                  <a:schemeClr val="tx1"/>
                </a:solidFill>
                <a:latin typeface="AR P丸ゴシック体M"/>
                <a:ea typeface="AR P丸ゴシック体M"/>
                <a:cs typeface="+mn-lt"/>
              </a:rPr>
              <a:t>TEL 0280-84-2321</a:t>
            </a:r>
            <a:endParaRPr lang="ja-JP" altLang="en-US" sz="800">
              <a:solidFill>
                <a:schemeClr val="tx1"/>
              </a:solidFill>
              <a:latin typeface="AR P丸ゴシック体M"/>
              <a:ea typeface="AR P丸ゴシック体M"/>
              <a:cs typeface="+mn-lt"/>
            </a:endParaRPr>
          </a:p>
          <a:p>
            <a:pPr algn="ctr">
              <a:defRPr lang="ja-JP" altLang="en-US"/>
            </a:pPr>
            <a:r>
              <a:rPr lang="ja-JP" altLang="en-US" sz="800">
                <a:solidFill>
                  <a:schemeClr val="tx1"/>
                </a:solidFill>
                <a:latin typeface="AR P丸ゴシック体M"/>
                <a:ea typeface="AR P丸ゴシック体M"/>
                <a:cs typeface="+mn-lt"/>
              </a:rPr>
              <a:t>〒306-0313　茨城県五霞町</a:t>
            </a:r>
            <a:r>
              <a:rPr lang="ja-JP" altLang="en-US" sz="800">
                <a:solidFill>
                  <a:schemeClr val="tx1"/>
                </a:solidFill>
                <a:latin typeface="AR P丸ゴシック体M"/>
                <a:ea typeface="AR P丸ゴシック体M"/>
                <a:cs typeface="+mn-lt"/>
              </a:rPr>
              <a:t>元栗橋</a:t>
            </a:r>
            <a:r>
              <a:rPr lang="ja-JP" altLang="en-US" sz="800">
                <a:solidFill>
                  <a:schemeClr val="tx1"/>
                </a:solidFill>
                <a:latin typeface="AR P丸ゴシック体M"/>
                <a:ea typeface="AR P丸ゴシック体M"/>
                <a:cs typeface="+mn-lt"/>
              </a:rPr>
              <a:t>916-5</a:t>
            </a:r>
            <a:endParaRPr lang="ja-JP" altLang="en-US" sz="800">
              <a:solidFill>
                <a:schemeClr val="tx1"/>
              </a:solidFill>
              <a:latin typeface="AR P丸ゴシック体M"/>
              <a:ea typeface="AR P丸ゴシック体M"/>
              <a:cs typeface="+mn-lt"/>
            </a:endParaRPr>
          </a:p>
        </p:txBody>
      </p:sp>
      <p:sp>
        <p:nvSpPr>
          <p:cNvPr id="1216" name="図形 121"/>
          <p:cNvSpPr/>
          <p:nvPr/>
        </p:nvSpPr>
        <p:spPr>
          <a:xfrm>
            <a:off x="120399" y="8202245"/>
            <a:ext cx="3239770" cy="1668104"/>
          </a:xfrm>
          <a:prstGeom prst="roundRect">
            <a:avLst>
              <a:gd name="adj" fmla="val 8847"/>
            </a:avLst>
          </a:prstGeom>
          <a:noFill/>
          <a:ln w="19050" cap="flat" cmpd="sng" algn="ctr">
            <a:solidFill>
              <a:schemeClr val="bg1">
                <a:lumMod val="6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217" name="直線 152"/>
          <p:cNvSpPr/>
          <p:nvPr/>
        </p:nvSpPr>
        <p:spPr>
          <a:xfrm>
            <a:off x="262595" y="9061067"/>
            <a:ext cx="2937828" cy="0"/>
          </a:xfrm>
          <a:prstGeom prst="line">
            <a:avLst/>
          </a:prstGeom>
          <a:ln w="28575" cap="flat" cmpd="sng" algn="ctr">
            <a:solidFill>
              <a:schemeClr val="tx1"/>
            </a:solidFill>
            <a:prstDash val="solid"/>
            <a:miter lim="800000"/>
          </a:ln>
        </p:spPr>
        <p:style>
          <a:lnRef idx="1">
            <a:schemeClr val="accent1"/>
          </a:lnRef>
          <a:fillRef idx="0">
            <a:schemeClr val="accent1"/>
          </a:fillRef>
          <a:effectRef idx="0">
            <a:schemeClr val="accent1"/>
          </a:effectRef>
          <a:fontRef idx="minor">
            <a:schemeClr val="tx1"/>
          </a:fontRef>
        </p:style>
      </p:sp>
      <p:sp>
        <p:nvSpPr>
          <p:cNvPr id="1218" name="図形 164"/>
          <p:cNvSpPr/>
          <p:nvPr/>
        </p:nvSpPr>
        <p:spPr>
          <a:xfrm>
            <a:off x="701299" y="8308077"/>
            <a:ext cx="2583701" cy="1315928"/>
          </a:xfrm>
          <a:custGeom>
            <a:avLst/>
            <a:gdLst/>
            <a:ahLst/>
            <a:cxnLst/>
            <a:rect l="l" t="t" r="r" b="b"/>
            <a:pathLst>
              <a:path w="21600" h="21600">
                <a:moveTo>
                  <a:pt x="0" y="0"/>
                </a:moveTo>
                <a:cubicBezTo>
                  <a:pt x="463" y="7546"/>
                  <a:pt x="861" y="14963"/>
                  <a:pt x="4439" y="18477"/>
                </a:cubicBezTo>
                <a:cubicBezTo>
                  <a:pt x="8017" y="21990"/>
                  <a:pt x="14775" y="21600"/>
                  <a:pt x="21533" y="21339"/>
                </a:cubicBezTo>
              </a:path>
            </a:pathLst>
          </a:custGeom>
          <a:noFill/>
          <a:ln w="28575"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219" name="直線 166"/>
          <p:cNvSpPr/>
          <p:nvPr/>
        </p:nvSpPr>
        <p:spPr>
          <a:xfrm>
            <a:off x="1953055" y="9064130"/>
            <a:ext cx="0" cy="808507"/>
          </a:xfrm>
          <a:prstGeom prst="line">
            <a:avLst/>
          </a:prstGeom>
          <a:ln w="19050" cap="flat" cmpd="sng" algn="ctr">
            <a:solidFill>
              <a:schemeClr val="tx1"/>
            </a:solidFill>
            <a:prstDash val="solid"/>
            <a:miter lim="800000"/>
          </a:ln>
        </p:spPr>
        <p:style>
          <a:lnRef idx="1">
            <a:schemeClr val="accent1"/>
          </a:lnRef>
          <a:fillRef idx="0">
            <a:schemeClr val="accent1"/>
          </a:fillRef>
          <a:effectRef idx="0">
            <a:schemeClr val="accent1"/>
          </a:effectRef>
          <a:fontRef idx="minor">
            <a:schemeClr val="tx1"/>
          </a:fontRef>
        </p:style>
      </p:sp>
      <p:sp>
        <p:nvSpPr>
          <p:cNvPr id="1220" name="直線 167"/>
          <p:cNvSpPr/>
          <p:nvPr/>
        </p:nvSpPr>
        <p:spPr>
          <a:xfrm>
            <a:off x="1569000" y="8562804"/>
            <a:ext cx="0" cy="493675"/>
          </a:xfrm>
          <a:prstGeom prst="line">
            <a:avLst/>
          </a:prstGeom>
          <a:ln w="19050" cap="flat" cmpd="sng" algn="ctr">
            <a:solidFill>
              <a:schemeClr val="tx1"/>
            </a:solidFill>
            <a:prstDash val="solid"/>
            <a:miter lim="800000"/>
          </a:ln>
        </p:spPr>
        <p:style>
          <a:lnRef idx="1">
            <a:schemeClr val="accent1"/>
          </a:lnRef>
          <a:fillRef idx="0">
            <a:schemeClr val="accent1"/>
          </a:fillRef>
          <a:effectRef idx="0">
            <a:schemeClr val="accent1"/>
          </a:effectRef>
          <a:fontRef idx="minor">
            <a:schemeClr val="tx1"/>
          </a:fontRef>
        </p:style>
      </p:sp>
      <p:sp>
        <p:nvSpPr>
          <p:cNvPr id="1221" name="直線 168"/>
          <p:cNvSpPr/>
          <p:nvPr/>
        </p:nvSpPr>
        <p:spPr>
          <a:xfrm>
            <a:off x="2380212" y="8256093"/>
            <a:ext cx="0" cy="808507"/>
          </a:xfrm>
          <a:prstGeom prst="line">
            <a:avLst/>
          </a:prstGeom>
          <a:ln w="19050" cap="flat" cmpd="sng" algn="ctr">
            <a:solidFill>
              <a:schemeClr val="tx1"/>
            </a:solidFill>
            <a:prstDash val="solid"/>
            <a:miter lim="800000"/>
          </a:ln>
        </p:spPr>
        <p:style>
          <a:lnRef idx="1">
            <a:schemeClr val="accent1"/>
          </a:lnRef>
          <a:fillRef idx="0">
            <a:schemeClr val="accent1"/>
          </a:fillRef>
          <a:effectRef idx="0">
            <a:schemeClr val="accent1"/>
          </a:effectRef>
          <a:fontRef idx="minor">
            <a:schemeClr val="tx1"/>
          </a:fontRef>
        </p:style>
      </p:sp>
      <p:pic>
        <p:nvPicPr>
          <p:cNvPr id="1222" name="図 169"/>
          <p:cNvPicPr>
            <a:picLocks noChangeAspect="1"/>
          </p:cNvPicPr>
          <p:nvPr/>
        </p:nvPicPr>
        <p:blipFill>
          <a:blip r:embed="rId20"/>
          <a:stretch>
            <a:fillRect/>
          </a:stretch>
        </p:blipFill>
        <p:spPr>
          <a:xfrm>
            <a:off x="605645" y="9036297"/>
            <a:ext cx="257774" cy="274797"/>
          </a:xfrm>
          <a:prstGeom prst="rect">
            <a:avLst/>
          </a:prstGeom>
        </p:spPr>
      </p:pic>
      <p:pic>
        <p:nvPicPr>
          <p:cNvPr id="1223" name="図 170"/>
          <p:cNvPicPr>
            <a:picLocks noChangeAspect="1"/>
          </p:cNvPicPr>
          <p:nvPr/>
        </p:nvPicPr>
        <p:blipFill>
          <a:blip r:embed="rId21"/>
          <a:stretch>
            <a:fillRect/>
          </a:stretch>
        </p:blipFill>
        <p:spPr>
          <a:xfrm>
            <a:off x="1257520" y="8805923"/>
            <a:ext cx="255670" cy="250557"/>
          </a:xfrm>
          <a:prstGeom prst="rect">
            <a:avLst/>
          </a:prstGeom>
        </p:spPr>
      </p:pic>
      <p:pic>
        <p:nvPicPr>
          <p:cNvPr id="1224" name="図 171"/>
          <p:cNvPicPr>
            <a:picLocks noChangeAspect="1"/>
          </p:cNvPicPr>
          <p:nvPr/>
        </p:nvPicPr>
        <p:blipFill>
          <a:blip r:embed="rId22"/>
          <a:stretch>
            <a:fillRect/>
          </a:stretch>
        </p:blipFill>
        <p:spPr>
          <a:xfrm>
            <a:off x="183944" y="8769241"/>
            <a:ext cx="257079" cy="287239"/>
          </a:xfrm>
          <a:prstGeom prst="rect">
            <a:avLst/>
          </a:prstGeom>
        </p:spPr>
      </p:pic>
      <p:pic>
        <p:nvPicPr>
          <p:cNvPr id="1225" name="図 172"/>
          <p:cNvPicPr>
            <a:picLocks noChangeAspect="1"/>
          </p:cNvPicPr>
          <p:nvPr/>
        </p:nvPicPr>
        <p:blipFill>
          <a:blip r:embed="rId23"/>
          <a:stretch>
            <a:fillRect/>
          </a:stretch>
        </p:blipFill>
        <p:spPr>
          <a:xfrm>
            <a:off x="2551573" y="8860842"/>
            <a:ext cx="287233" cy="210398"/>
          </a:xfrm>
          <a:prstGeom prst="rect">
            <a:avLst/>
          </a:prstGeom>
        </p:spPr>
      </p:pic>
      <p:pic>
        <p:nvPicPr>
          <p:cNvPr id="1226" name="図 173"/>
          <p:cNvPicPr>
            <a:picLocks noChangeAspect="1"/>
          </p:cNvPicPr>
          <p:nvPr/>
        </p:nvPicPr>
        <p:blipFill>
          <a:blip r:embed="rId24"/>
          <a:stretch>
            <a:fillRect/>
          </a:stretch>
        </p:blipFill>
        <p:spPr>
          <a:xfrm>
            <a:off x="1444755" y="8314744"/>
            <a:ext cx="248489" cy="248489"/>
          </a:xfrm>
          <a:prstGeom prst="rect">
            <a:avLst/>
          </a:prstGeom>
        </p:spPr>
      </p:pic>
      <p:pic>
        <p:nvPicPr>
          <p:cNvPr id="1227" name="図 176"/>
          <p:cNvPicPr>
            <a:picLocks noChangeAspect="1"/>
          </p:cNvPicPr>
          <p:nvPr/>
        </p:nvPicPr>
        <p:blipFill>
          <a:blip r:embed="rId25"/>
          <a:stretch>
            <a:fillRect/>
          </a:stretch>
        </p:blipFill>
        <p:spPr>
          <a:xfrm>
            <a:off x="2117049" y="9624006"/>
            <a:ext cx="292939" cy="207255"/>
          </a:xfrm>
          <a:prstGeom prst="rect">
            <a:avLst/>
          </a:prstGeom>
        </p:spPr>
      </p:pic>
      <p:sp>
        <p:nvSpPr>
          <p:cNvPr id="1228" name="テキスト 177"/>
          <p:cNvSpPr txBox="1"/>
          <p:nvPr/>
        </p:nvSpPr>
        <p:spPr>
          <a:xfrm>
            <a:off x="45000" y="8660347"/>
            <a:ext cx="518610" cy="152995"/>
          </a:xfrm>
          <a:prstGeom prst="rect">
            <a:avLst/>
          </a:prstGeom>
        </p:spPr>
        <p:txBody>
          <a:bodyPr wrap="square">
            <a:spAutoFit/>
          </a:bodyPr>
          <a:p>
            <a:pPr algn="ctr">
              <a:defRPr lang="ja-JP" altLang="en-US"/>
            </a:pPr>
            <a:r>
              <a:rPr lang="ja-JP" altLang="en-US" sz="400">
                <a:latin typeface="AR P丸ゴシック体M"/>
                <a:ea typeface="AR P丸ゴシック体M"/>
              </a:rPr>
              <a:t>五霞町役場</a:t>
            </a:r>
            <a:endParaRPr lang="ja-JP" altLang="en-US">
              <a:latin typeface="AR P丸ゴシック体M"/>
              <a:ea typeface="AR P丸ゴシック体M"/>
            </a:endParaRPr>
          </a:p>
        </p:txBody>
      </p:sp>
      <p:sp>
        <p:nvSpPr>
          <p:cNvPr id="1229" name="テキスト 178"/>
          <p:cNvSpPr txBox="1"/>
          <p:nvPr/>
        </p:nvSpPr>
        <p:spPr>
          <a:xfrm>
            <a:off x="393542" y="9264005"/>
            <a:ext cx="731458" cy="152995"/>
          </a:xfrm>
          <a:prstGeom prst="rect">
            <a:avLst/>
          </a:prstGeom>
        </p:spPr>
        <p:txBody>
          <a:bodyPr wrap="square">
            <a:spAutoFit/>
          </a:bodyPr>
          <a:p>
            <a:pPr algn="ctr">
              <a:defRPr lang="ja-JP" altLang="en-US"/>
            </a:pPr>
            <a:r>
              <a:rPr lang="ja-JP" altLang="en-US" sz="400">
                <a:latin typeface="AR P丸ゴシック体M"/>
                <a:ea typeface="AR P丸ゴシック体M"/>
              </a:rPr>
              <a:t>コンビニエンスストア</a:t>
            </a:r>
            <a:endParaRPr lang="ja-JP" altLang="en-US">
              <a:latin typeface="AR P丸ゴシック体M"/>
              <a:ea typeface="AR P丸ゴシック体M"/>
            </a:endParaRPr>
          </a:p>
        </p:txBody>
      </p:sp>
      <p:sp>
        <p:nvSpPr>
          <p:cNvPr id="1230" name="テキスト 179"/>
          <p:cNvSpPr txBox="1"/>
          <p:nvPr/>
        </p:nvSpPr>
        <p:spPr>
          <a:xfrm>
            <a:off x="1226343" y="8688005"/>
            <a:ext cx="318024" cy="152995"/>
          </a:xfrm>
          <a:prstGeom prst="rect">
            <a:avLst/>
          </a:prstGeom>
        </p:spPr>
        <p:txBody>
          <a:bodyPr wrap="square">
            <a:spAutoFit/>
          </a:bodyPr>
          <a:p>
            <a:pPr algn="ctr">
              <a:defRPr lang="ja-JP" altLang="en-US"/>
            </a:pPr>
            <a:r>
              <a:rPr lang="ja-JP" altLang="en-US" sz="400">
                <a:latin typeface="AR P丸ゴシック体M"/>
                <a:ea typeface="AR P丸ゴシック体M"/>
              </a:rPr>
              <a:t>食堂</a:t>
            </a:r>
            <a:endParaRPr lang="ja-JP" altLang="en-US" sz="400">
              <a:latin typeface="AR P丸ゴシック体M"/>
              <a:ea typeface="AR P丸ゴシック体M"/>
            </a:endParaRPr>
          </a:p>
        </p:txBody>
      </p:sp>
      <p:sp>
        <p:nvSpPr>
          <p:cNvPr id="1231" name="テキスト 180"/>
          <p:cNvSpPr txBox="1"/>
          <p:nvPr/>
        </p:nvSpPr>
        <p:spPr>
          <a:xfrm>
            <a:off x="1270001" y="8202245"/>
            <a:ext cx="597999" cy="168384"/>
          </a:xfrm>
          <a:prstGeom prst="rect">
            <a:avLst/>
          </a:prstGeom>
        </p:spPr>
        <p:txBody>
          <a:bodyPr wrap="square">
            <a:spAutoFit/>
          </a:bodyPr>
          <a:p>
            <a:pPr algn="ctr">
              <a:defRPr lang="ja-JP" altLang="en-US"/>
            </a:pPr>
            <a:r>
              <a:rPr lang="ja-JP" altLang="en-US" sz="500" b="1">
                <a:latin typeface="AR P丸ゴシック体M"/>
                <a:ea typeface="AR P丸ゴシック体M"/>
              </a:rPr>
              <a:t>保健センター</a:t>
            </a:r>
            <a:endParaRPr lang="ja-JP" altLang="en-US" sz="400" b="1">
              <a:latin typeface="AR P丸ゴシック体M"/>
              <a:ea typeface="AR P丸ゴシック体M"/>
            </a:endParaRPr>
          </a:p>
        </p:txBody>
      </p:sp>
      <p:pic>
        <p:nvPicPr>
          <p:cNvPr id="1232" name="図 181"/>
          <p:cNvPicPr>
            <a:picLocks noChangeAspect="1"/>
          </p:cNvPicPr>
          <p:nvPr/>
        </p:nvPicPr>
        <p:blipFill>
          <a:blip r:embed="rId26"/>
          <a:stretch>
            <a:fillRect/>
          </a:stretch>
        </p:blipFill>
        <p:spPr>
          <a:xfrm flipV="1">
            <a:off x="2296213" y="9020603"/>
            <a:ext cx="179470" cy="71755"/>
          </a:xfrm>
          <a:prstGeom prst="rect">
            <a:avLst/>
          </a:prstGeom>
        </p:spPr>
      </p:pic>
      <p:pic>
        <p:nvPicPr>
          <p:cNvPr id="1233" name="図 182"/>
          <p:cNvPicPr>
            <a:picLocks noChangeAspect="1"/>
          </p:cNvPicPr>
          <p:nvPr/>
        </p:nvPicPr>
        <p:blipFill>
          <a:blip r:embed="rId26"/>
          <a:stretch>
            <a:fillRect/>
          </a:stretch>
        </p:blipFill>
        <p:spPr>
          <a:xfrm flipV="1">
            <a:off x="1903415" y="9020604"/>
            <a:ext cx="179470" cy="71755"/>
          </a:xfrm>
          <a:prstGeom prst="rect">
            <a:avLst/>
          </a:prstGeom>
        </p:spPr>
      </p:pic>
      <p:pic>
        <p:nvPicPr>
          <p:cNvPr id="1234" name="図 183"/>
          <p:cNvPicPr>
            <a:picLocks noChangeAspect="1"/>
          </p:cNvPicPr>
          <p:nvPr/>
        </p:nvPicPr>
        <p:blipFill>
          <a:blip r:embed="rId26"/>
          <a:stretch>
            <a:fillRect/>
          </a:stretch>
        </p:blipFill>
        <p:spPr>
          <a:xfrm flipV="1">
            <a:off x="1903415" y="9552250"/>
            <a:ext cx="179470" cy="71755"/>
          </a:xfrm>
          <a:prstGeom prst="rect">
            <a:avLst/>
          </a:prstGeom>
        </p:spPr>
      </p:pic>
      <p:sp>
        <p:nvSpPr>
          <p:cNvPr id="1235" name="テキスト 184"/>
          <p:cNvSpPr txBox="1"/>
          <p:nvPr/>
        </p:nvSpPr>
        <p:spPr>
          <a:xfrm>
            <a:off x="2385132" y="8759866"/>
            <a:ext cx="611868" cy="152995"/>
          </a:xfrm>
          <a:prstGeom prst="rect">
            <a:avLst/>
          </a:prstGeom>
        </p:spPr>
        <p:txBody>
          <a:bodyPr wrap="square">
            <a:spAutoFit/>
          </a:bodyPr>
          <a:p>
            <a:pPr algn="ctr">
              <a:defRPr lang="ja-JP" altLang="en-US"/>
            </a:pPr>
            <a:r>
              <a:rPr lang="ja-JP" altLang="en-US" sz="400">
                <a:latin typeface="AR P丸ゴシック体M"/>
                <a:ea typeface="AR P丸ゴシック体M"/>
              </a:rPr>
              <a:t>ガソリンスタンド</a:t>
            </a:r>
            <a:endParaRPr lang="ja-JP" altLang="en-US" sz="400">
              <a:latin typeface="AR P丸ゴシック体M"/>
              <a:ea typeface="AR P丸ゴシック体M"/>
            </a:endParaRPr>
          </a:p>
        </p:txBody>
      </p:sp>
      <p:sp>
        <p:nvSpPr>
          <p:cNvPr id="1236" name="テキスト 185"/>
          <p:cNvSpPr txBox="1"/>
          <p:nvPr/>
        </p:nvSpPr>
        <p:spPr>
          <a:xfrm>
            <a:off x="1944430" y="9768005"/>
            <a:ext cx="611868" cy="152995"/>
          </a:xfrm>
          <a:prstGeom prst="rect">
            <a:avLst/>
          </a:prstGeom>
        </p:spPr>
        <p:txBody>
          <a:bodyPr wrap="square">
            <a:spAutoFit/>
          </a:bodyPr>
          <a:p>
            <a:pPr algn="ctr">
              <a:defRPr lang="ja-JP" altLang="en-US"/>
            </a:pPr>
            <a:r>
              <a:rPr lang="ja-JP" altLang="en-US" sz="400">
                <a:latin typeface="AR P丸ゴシック体M"/>
                <a:ea typeface="AR P丸ゴシック体M"/>
              </a:rPr>
              <a:t>消防署</a:t>
            </a:r>
            <a:endParaRPr lang="ja-JP" altLang="en-US" sz="400">
              <a:latin typeface="AR P丸ゴシック体M"/>
              <a:ea typeface="AR P丸ゴシック体M"/>
            </a:endParaRPr>
          </a:p>
        </p:txBody>
      </p:sp>
      <p:sp>
        <p:nvSpPr>
          <p:cNvPr id="1237" name="テキスト 173"/>
          <p:cNvSpPr txBox="1"/>
          <p:nvPr/>
        </p:nvSpPr>
        <p:spPr>
          <a:xfrm>
            <a:off x="3383044" y="8270158"/>
            <a:ext cx="3488946" cy="337661"/>
          </a:xfrm>
          <a:prstGeom prst="rect">
            <a:avLst/>
          </a:prstGeom>
        </p:spPr>
        <p:txBody>
          <a:bodyPr wrap="square">
            <a:spAutoFit/>
          </a:bodyPr>
          <a:p>
            <a:pPr>
              <a:defRPr lang="ja-JP" altLang="en-US"/>
            </a:pPr>
            <a:r>
              <a:rPr lang="ja-JP" altLang="en-US" sz="800">
                <a:latin typeface="AR P丸ゴシック体M"/>
                <a:ea typeface="AR P丸ゴシック体M"/>
              </a:rPr>
              <a:t>※各健診・相談は保健センターで行ないます。ご不明な点がございましたら、</a:t>
            </a:r>
            <a:endParaRPr lang="ja-JP" altLang="en-US">
              <a:latin typeface="AR P丸ゴシック体M"/>
              <a:ea typeface="AR P丸ゴシック体M"/>
            </a:endParaRPr>
          </a:p>
          <a:p>
            <a:pPr>
              <a:defRPr lang="ja-JP" altLang="en-US"/>
            </a:pPr>
            <a:r>
              <a:rPr lang="ja-JP" altLang="en-US" sz="800">
                <a:latin typeface="AR P丸ゴシック体M"/>
                <a:ea typeface="AR P丸ゴシック体M"/>
              </a:rPr>
              <a:t>　下記までお問い合せ先ください。</a:t>
            </a:r>
            <a:endParaRPr lang="ja-JP" altLang="en-US" sz="800">
              <a:latin typeface="AR P丸ゴシック体M"/>
              <a:ea typeface="AR P丸ゴシック体M"/>
            </a:endParaRPr>
          </a:p>
        </p:txBody>
      </p:sp>
      <p:grpSp>
        <p:nvGrpSpPr>
          <p:cNvPr id="1238" name="グループ 177"/>
          <p:cNvGrpSpPr/>
          <p:nvPr/>
        </p:nvGrpSpPr>
        <p:grpSpPr>
          <a:xfrm>
            <a:off x="1050880" y="9311094"/>
            <a:ext cx="347515" cy="245328"/>
            <a:chOff x="-611443" y="7154901"/>
            <a:chExt cx="347515" cy="245328"/>
          </a:xfrm>
        </p:grpSpPr>
        <p:sp>
          <p:nvSpPr>
            <p:cNvPr id="1239" name="楕円 175"/>
            <p:cNvSpPr/>
            <p:nvPr/>
          </p:nvSpPr>
          <p:spPr>
            <a:xfrm>
              <a:off x="-527538" y="7187712"/>
              <a:ext cx="179705" cy="179705"/>
            </a:xfrm>
            <a:prstGeom prst="ellipse">
              <a:avLst/>
            </a:prstGeom>
            <a:solidFill>
              <a:schemeClr val="bg1">
                <a:lumMod val="6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240" name="テキスト 176"/>
            <p:cNvSpPr txBox="1"/>
            <p:nvPr/>
          </p:nvSpPr>
          <p:spPr>
            <a:xfrm>
              <a:off x="-611443" y="7154901"/>
              <a:ext cx="347515" cy="245328"/>
            </a:xfrm>
            <a:prstGeom prst="rect">
              <a:avLst/>
            </a:prstGeom>
          </p:spPr>
          <p:txBody>
            <a:bodyPr>
              <a:spAutoFit/>
            </a:bodyPr>
            <a:p>
              <a:pPr algn="ctr">
                <a:defRPr lang="ja-JP" altLang="en-US"/>
              </a:pPr>
              <a:r>
                <a:rPr lang="ja-JP" altLang="en-US" sz="1000" b="1">
                  <a:solidFill>
                    <a:schemeClr val="bg1"/>
                  </a:solidFill>
                  <a:latin typeface="AR Pゴシック体M"/>
                  <a:ea typeface="AR Pゴシック体M"/>
                </a:rPr>
                <a:t>④</a:t>
              </a:r>
              <a:endParaRPr lang="ja-JP" altLang="en-US" b="1">
                <a:solidFill>
                  <a:schemeClr val="bg1"/>
                </a:solidFill>
                <a:latin typeface="AR Pゴシック体M"/>
                <a:ea typeface="AR Pゴシック体M"/>
              </a:endParaRPr>
            </a:p>
          </p:txBody>
        </p:sp>
      </p:grpSp>
      <p:sp>
        <p:nvSpPr>
          <p:cNvPr id="1241" name="テキスト 179"/>
          <p:cNvSpPr txBox="1"/>
          <p:nvPr/>
        </p:nvSpPr>
        <p:spPr>
          <a:xfrm>
            <a:off x="441023" y="8193000"/>
            <a:ext cx="518610" cy="168384"/>
          </a:xfrm>
          <a:prstGeom prst="rect">
            <a:avLst/>
          </a:prstGeom>
        </p:spPr>
        <p:txBody>
          <a:bodyPr wrap="square">
            <a:spAutoFit/>
          </a:bodyPr>
          <a:p>
            <a:pPr algn="ctr">
              <a:defRPr lang="ja-JP" altLang="en-US"/>
            </a:pPr>
            <a:r>
              <a:rPr lang="ja-JP" altLang="en-US" sz="500">
                <a:latin typeface="AR P丸ゴシック体M"/>
                <a:ea typeface="AR P丸ゴシック体M"/>
              </a:rPr>
              <a:t>古河方面</a:t>
            </a:r>
            <a:endParaRPr lang="ja-JP" altLang="en-US">
              <a:latin typeface="AR P丸ゴシック体M"/>
              <a:ea typeface="AR P丸ゴシック体M"/>
            </a:endParaRPr>
          </a:p>
        </p:txBody>
      </p:sp>
      <p:sp>
        <p:nvSpPr>
          <p:cNvPr id="1242" name="テキスト 180"/>
          <p:cNvSpPr txBox="1"/>
          <p:nvPr/>
        </p:nvSpPr>
        <p:spPr>
          <a:xfrm>
            <a:off x="2925000" y="9464616"/>
            <a:ext cx="518610" cy="168384"/>
          </a:xfrm>
          <a:prstGeom prst="rect">
            <a:avLst/>
          </a:prstGeom>
        </p:spPr>
        <p:txBody>
          <a:bodyPr wrap="square">
            <a:spAutoFit/>
          </a:bodyPr>
          <a:p>
            <a:pPr algn="ctr">
              <a:defRPr lang="ja-JP" altLang="en-US"/>
            </a:pPr>
            <a:r>
              <a:rPr lang="ja-JP" altLang="en-US" sz="500">
                <a:latin typeface="AR P丸ゴシック体M"/>
                <a:ea typeface="AR P丸ゴシック体M"/>
              </a:rPr>
              <a:t>春日部方面</a:t>
            </a:r>
            <a:endParaRPr lang="ja-JP" altLang="en-US">
              <a:latin typeface="AR P丸ゴシック体M"/>
              <a:ea typeface="AR P丸ゴシック体M"/>
            </a:endParaRPr>
          </a:p>
        </p:txBody>
      </p:sp>
      <p:sp>
        <p:nvSpPr>
          <p:cNvPr id="1243" name="テキスト 181"/>
          <p:cNvSpPr txBox="1"/>
          <p:nvPr/>
        </p:nvSpPr>
        <p:spPr>
          <a:xfrm>
            <a:off x="909000" y="9480005"/>
            <a:ext cx="611868" cy="152995"/>
          </a:xfrm>
          <a:prstGeom prst="rect">
            <a:avLst/>
          </a:prstGeom>
        </p:spPr>
        <p:txBody>
          <a:bodyPr wrap="square">
            <a:spAutoFit/>
          </a:bodyPr>
          <a:p>
            <a:pPr algn="ctr">
              <a:defRPr lang="ja-JP" altLang="en-US"/>
            </a:pPr>
            <a:r>
              <a:rPr lang="ja-JP" altLang="en-US" sz="400">
                <a:latin typeface="AR P丸ゴシック体M"/>
                <a:ea typeface="AR P丸ゴシック体M"/>
              </a:rPr>
              <a:t>4合バイパス</a:t>
            </a:r>
            <a:endParaRPr lang="ja-JP" altLang="en-US" sz="400">
              <a:latin typeface="AR P丸ゴシック体M"/>
              <a:ea typeface="AR P丸ゴシック体M"/>
            </a:endParaRPr>
          </a:p>
        </p:txBody>
      </p:sp>
      <p:pic>
        <p:nvPicPr>
          <p:cNvPr id="1244" name="図 144"/>
          <p:cNvPicPr>
            <a:picLocks noChangeAspect="1"/>
          </p:cNvPicPr>
          <p:nvPr/>
        </p:nvPicPr>
        <p:blipFill>
          <a:blip r:embed="rId27"/>
          <a:stretch>
            <a:fillRect/>
          </a:stretch>
        </p:blipFill>
        <p:spPr>
          <a:xfrm>
            <a:off x="216888" y="8053570"/>
            <a:ext cx="6419610" cy="139430"/>
          </a:xfrm>
          <a:prstGeom prst="rect">
            <a:avLst/>
          </a:prstGeom>
        </p:spPr>
      </p:pic>
      <p:pic>
        <p:nvPicPr>
          <p:cNvPr id="1245" name="図 146"/>
          <p:cNvPicPr>
            <a:picLocks noChangeAspect="1"/>
          </p:cNvPicPr>
          <p:nvPr/>
        </p:nvPicPr>
        <p:blipFill>
          <a:blip r:embed="rId28"/>
          <a:stretch>
            <a:fillRect/>
          </a:stretch>
        </p:blipFill>
        <p:spPr>
          <a:xfrm>
            <a:off x="1485000" y="164313"/>
            <a:ext cx="802410" cy="540687"/>
          </a:xfrm>
          <a:prstGeom prst="rect">
            <a:avLst/>
          </a:prstGeom>
        </p:spPr>
      </p:pic>
    </p:spTree>
  </p:cSld>
  <p:clrMapOvr>
    <a:masterClrMapping/>
  </p:clrMapOvr>
</p:sld>
</file>

<file path=ppt/theme/theme1.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Application>JUST Focus</Application>
  <Company>GokaTown</Company>
  <AppVersion>4.1.1</AppVersion>
  <PresentationFormat>ユーザー設定</PresentationFormat>
  <Slides>2</Slides>
  <Notes>1</Note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曽根 楓</dc:creator>
  <cp:lastModifiedBy>相澤 由美子</cp:lastModifiedBy>
  <dcterms:created xsi:type="dcterms:W3CDTF">2026-01-06T07:16:50Z</dcterms:created>
  <dcterms:modified xsi:type="dcterms:W3CDTF">2026-08-27T02:42:36Z</dcterms:modified>
  <cp:revision>60</cp:revision>
</cp:coreProperties>
</file>

<file path=docProps/custom.xml><?xml version="1.0" encoding="utf-8"?>
<Properties xmlns:vt="http://schemas.openxmlformats.org/officeDocument/2006/docPropsVTypes" xmlns="http://schemas.openxmlformats.org/officeDocument/2006/custom-properties"/>
</file>