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3"/>
  </p:notesMasterIdLst>
  <p:sldIdLst>
    <p:sldId id="257" r:id="rId4"/>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EEFB"/>
    <a:srgbClr val="FBC293"/>
    <a:srgbClr val="B8CF8B"/>
    <a:srgbClr val="FBE3D6"/>
    <a:srgbClr val="FCD5B5"/>
    <a:srgbClr val="D7E4BD"/>
    <a:srgbClr val="0F9E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06"/>
    <p:restoredTop sz="94660"/>
  </p:normalViewPr>
  <p:slideViewPr>
    <p:cSldViewPr snapToGrid="0">
      <p:cViewPr varScale="0">
        <p:scale>
          <a:sx n="80" d="100"/>
          <a:sy n="80" d="100"/>
        </p:scale>
        <p:origin x="-1044" y="618"/>
      </p:cViewPr>
      <p:guideLst/>
    </p:cSldViewPr>
  </p:slideViewPr>
  <p:notesTextViewPr>
    <p:cViewPr>
      <p:scale>
        <a:sx n="1" d="1"/>
        <a:sy n="1" d="1"/>
      </p:scale>
      <p:origin x="0" y="0"/>
    </p:cViewPr>
  </p:notesTextViewPr>
  <p:gridSpacing cx="72008" cy="72008"/>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16"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17"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2015/2/5</a:t>
            </a:fld>
            <a:endParaRPr kumimoji="1" lang="ja-JP" altLang="en-US"/>
          </a:p>
        </p:txBody>
      </p:sp>
      <p:sp>
        <p:nvSpPr>
          <p:cNvPr id="1118" name="スライド イメージ プレースホルダー 3"/>
          <p:cNvSpPr>
            <a:spLocks noGrp="1" noRot="1" noChangeAspect="1"/>
          </p:cNvSpPr>
          <p:nvPr>
            <p:ph type="sldImg" idx="2"/>
          </p:nvPr>
        </p:nvSpPr>
        <p:spPr>
          <a:xfrm>
            <a:off x="901304" y="739973"/>
            <a:ext cx="4933157" cy="369986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19"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20"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21"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693924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0"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92166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094"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83193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19518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569303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21351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054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63363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4143173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0" name=""/>
        <p:cNvGrpSpPr/>
        <p:nvPr/>
      </p:nvGrpSpPr>
      <p:grpSpPr>
        <a:xfrm>
          <a:off x="0" y="0"/>
          <a:ext cx="0" cy="0"/>
          <a:chOff x="0" y="0"/>
          <a:chExt cx="0" cy="0"/>
        </a:xfrm>
      </p:grpSpPr>
      <p:sp>
        <p:nvSpPr>
          <p:cNvPr id="1074"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75"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101634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1083"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313723323"/>
      </p:ext>
    </p:extLst>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025"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E7F79C8-9834-4250-9D56-D791FB342C01}" type="datetimeFigureOut">
              <a:rPr kumimoji="1" lang="ja-JP" altLang="en-US" smtClean="0"/>
              <a:t>2026/3/9</a:t>
            </a:fld>
            <a:endParaRPr kumimoji="1" lang="ja-JP" altLang="en-US"/>
          </a:p>
        </p:txBody>
      </p:sp>
      <p:sp>
        <p:nvSpPr>
          <p:cNvPr id="1028"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1029"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549335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00" name="タイトル 1"/>
          <p:cNvSpPr txBox="1"/>
          <p:nvPr/>
        </p:nvSpPr>
        <p:spPr>
          <a:xfrm>
            <a:off x="129307" y="5134481"/>
            <a:ext cx="8885385" cy="1580644"/>
          </a:xfrm>
          <a:prstGeom prst="rect">
            <a:avLst/>
          </a:prstGeom>
          <a:solidFill>
            <a:srgbClr val="FBE3D6"/>
          </a:solidFill>
          <a:ln>
            <a:solidFill>
              <a:srgbClr val="FBC293"/>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ja-JP" altLang="en-US" sz="1800" b="1" dirty="0">
              <a:latin typeface="+mn-ea"/>
              <a:ea typeface="+mn-ea"/>
            </a:endParaRPr>
          </a:p>
        </p:txBody>
      </p:sp>
      <p:sp>
        <p:nvSpPr>
          <p:cNvPr id="1101" name="タイトル 1"/>
          <p:cNvSpPr txBox="1"/>
          <p:nvPr/>
        </p:nvSpPr>
        <p:spPr>
          <a:xfrm>
            <a:off x="129308" y="2622909"/>
            <a:ext cx="8885385" cy="2270831"/>
          </a:xfrm>
          <a:prstGeom prst="rect">
            <a:avLst/>
          </a:prstGeom>
          <a:solidFill>
            <a:schemeClr val="accent6">
              <a:lumMod val="20000"/>
              <a:lumOff val="80000"/>
            </a:schemeClr>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ja-JP" altLang="en-US" sz="1800" b="1" dirty="0">
              <a:latin typeface="+mn-ea"/>
              <a:ea typeface="+mn-ea"/>
            </a:endParaRPr>
          </a:p>
        </p:txBody>
      </p:sp>
      <p:sp>
        <p:nvSpPr>
          <p:cNvPr id="1102" name="タイトル 1"/>
          <p:cNvSpPr txBox="1"/>
          <p:nvPr/>
        </p:nvSpPr>
        <p:spPr>
          <a:xfrm>
            <a:off x="131618" y="22355"/>
            <a:ext cx="8880767" cy="550342"/>
          </a:xfrm>
          <a:prstGeom prst="rect">
            <a:avLst/>
          </a:prstGeom>
          <a:solidFill>
            <a:schemeClr val="accent4"/>
          </a:solidFill>
        </p:spPr>
        <p:txBody>
          <a:bodyPr anchor="ctr">
            <a:normAutofit fontScale="55000" lnSpcReduction="2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600" b="1" dirty="0">
                <a:solidFill>
                  <a:schemeClr val="bg1"/>
                </a:solidFill>
                <a:latin typeface="+mn-ea"/>
                <a:ea typeface="+mn-ea"/>
              </a:rPr>
              <a:t>令和７年度補正予算　重点支援地方交付金の活用状況について</a:t>
            </a:r>
            <a:endParaRPr lang="en-US" altLang="ja-JP" sz="1600" b="1" dirty="0">
              <a:solidFill>
                <a:schemeClr val="bg1"/>
              </a:solidFill>
              <a:latin typeface="+mn-ea"/>
              <a:ea typeface="+mn-ea"/>
            </a:endParaRPr>
          </a:p>
          <a:p>
            <a:pPr algn="ctr">
              <a:lnSpc>
                <a:spcPct val="110000"/>
              </a:lnSpc>
            </a:pPr>
            <a:r>
              <a:rPr lang="ja-JP" altLang="en-US"/>
              <a:t>茨城県五霞町</a:t>
            </a:r>
          </a:p>
        </p:txBody>
      </p:sp>
      <p:graphicFrame>
        <p:nvGraphicFramePr>
          <p:cNvPr id="1103" name="表 5"/>
          <p:cNvGraphicFramePr>
            <a:graphicFrameLocks noGrp="1"/>
          </p:cNvGraphicFramePr>
          <p:nvPr>
            <p:extLst>
              <p:ext uri="{D42A27DB-BD31-4B8C-83A1-F6EECF244321}">
                <p14:modId xmlns:p14="http://schemas.microsoft.com/office/powerpoint/2010/main" val="3297498383"/>
              </p:ext>
            </p:extLst>
          </p:nvPr>
        </p:nvGraphicFramePr>
        <p:xfrm>
          <a:off x="992622" y="810206"/>
          <a:ext cx="6903604" cy="1224960"/>
        </p:xfrm>
        <a:graphic>
          <a:graphicData uri="http://schemas.openxmlformats.org/drawingml/2006/table">
            <a:tbl>
              <a:tblPr firstRow="1" bandRow="1">
                <a:tableStyleId>{5C22544A-7EE6-4342-B048-85BDC9FD1C3A}</a:tableStyleId>
              </a:tblPr>
              <a:tblGrid>
                <a:gridCol w="3451802">
                  <a:extLst>
                    <a:ext uri="{9D8B030D-6E8A-4147-A177-3AD203B41FA5}"/>
                  </a:extLst>
                </a:gridCol>
                <a:gridCol w="3451802">
                  <a:extLst>
                    <a:ext uri="{9D8B030D-6E8A-4147-A177-3AD203B41FA5}"/>
                  </a:extLst>
                </a:gridCol>
              </a:tblGrid>
              <a:tr h="127815">
                <a:tc>
                  <a:txBody>
                    <a:bodyPr/>
                    <a:lstStyle/>
                    <a:p>
                      <a:r>
                        <a:rPr kumimoji="1" lang="zh-TW" altLang="en-US" sz="1400" b="1" dirty="0">
                          <a:solidFill>
                            <a:schemeClr val="tx1"/>
                          </a:solidFill>
                          <a:latin typeface="游ゴシック" panose="020B0400000000000000" pitchFamily="50" charset="-128"/>
                          <a:ea typeface="游ゴシック" panose="020B0400000000000000" pitchFamily="50" charset="-128"/>
                        </a:rPr>
                        <a:t>交付限度額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82,034,000円</a:t>
                      </a:r>
                      <a:endParaRPr kumimoji="1" lang="ja-JP" altLang="en-US" sz="1400" b="1" dirty="0">
                        <a:solidFill>
                          <a:srgbClr val="CAEEFB"/>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extLst>
              </a:tr>
              <a:tr h="217286">
                <a:tc>
                  <a:txBody>
                    <a:bodyPr/>
                    <a:lstStyle/>
                    <a:p>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うち令和７年度　交付決定額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82,034,000円（100％）</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うち令和８年度　交付決定額</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a:t>
                      </a:r>
                      <a:r>
                        <a:rPr kumimoji="1" lang="ja-JP" altLang="en-US" sz="1400" b="1" dirty="0">
                          <a:latin typeface="游ゴシック" panose="020B0400000000000000" pitchFamily="50" charset="-128"/>
                          <a:ea typeface="游ゴシック" panose="020B0400000000000000" pitchFamily="50" charset="-128"/>
                        </a:rPr>
                        <a:t>残額</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82,034,000円（100％）</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extLst>
              </a:tr>
            </a:tbl>
          </a:graphicData>
        </a:graphic>
      </p:graphicFrame>
      <p:sp>
        <p:nvSpPr>
          <p:cNvPr id="1104" name="テキスト ボックス 7"/>
          <p:cNvSpPr txBox="1"/>
          <p:nvPr/>
        </p:nvSpPr>
        <p:spPr>
          <a:xfrm>
            <a:off x="131617" y="547751"/>
            <a:ext cx="3611708" cy="30777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実施状況</a:t>
            </a:r>
            <a:endPar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105" name="テキスト ボックス 9"/>
          <p:cNvSpPr txBox="1"/>
          <p:nvPr/>
        </p:nvSpPr>
        <p:spPr>
          <a:xfrm>
            <a:off x="131616" y="2072024"/>
            <a:ext cx="8803414" cy="30777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■主な</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事業概要　</a:t>
            </a:r>
            <a:r>
              <a:rPr kumimoji="0"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規模の大きい事業を最大５つ程度を記載（詳細は別途実施計画をご覧ください）</a:t>
            </a:r>
          </a:p>
        </p:txBody>
      </p:sp>
      <p:sp>
        <p:nvSpPr>
          <p:cNvPr id="1106" name="タイトル 1"/>
          <p:cNvSpPr txBox="1"/>
          <p:nvPr/>
        </p:nvSpPr>
        <p:spPr>
          <a:xfrm>
            <a:off x="131616" y="4839930"/>
            <a:ext cx="8885385" cy="288000"/>
          </a:xfrm>
          <a:prstGeom prst="rect">
            <a:avLst/>
          </a:prstGeom>
          <a:solidFill>
            <a:srgbClr val="FBC293"/>
          </a:solidFill>
          <a:ln>
            <a:solidFill>
              <a:srgbClr val="FBC293"/>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b="1" dirty="0">
                <a:latin typeface="+mn-ea"/>
                <a:ea typeface="+mn-ea"/>
              </a:rPr>
              <a:t>事業者支援</a:t>
            </a:r>
          </a:p>
        </p:txBody>
      </p:sp>
      <p:sp>
        <p:nvSpPr>
          <p:cNvPr id="1107" name="テキスト ボックス 13"/>
          <p:cNvSpPr txBox="1"/>
          <p:nvPr/>
        </p:nvSpPr>
        <p:spPr>
          <a:xfrm>
            <a:off x="208971" y="2677538"/>
            <a:ext cx="8726059" cy="645438"/>
          </a:xfrm>
          <a:prstGeom prst="rect">
            <a:avLst/>
          </a:prstGeom>
          <a:solidFill>
            <a:schemeClr val="bg1"/>
          </a:solidFill>
          <a:ln w="19050">
            <a:solidFill>
              <a:srgbClr val="FF0000"/>
            </a:solidFill>
          </a:ln>
        </p:spPr>
        <p:txBody>
          <a:bodyPr wrap="square" rtlCol="0">
            <a:spAutoFit/>
          </a:bodyPr>
          <a:lstStyle/>
          <a:p>
            <a:r>
              <a:rPr kumimoji="1" lang="ja-JP" altLang="en-US" sz="1200" b="1" u="sng" dirty="0"/>
              <a:t>◆</a:t>
            </a:r>
            <a:r>
              <a:rPr kumimoji="1" lang="ja-JP" altLang="en-US" sz="1200" b="1" u="sng" dirty="0"/>
              <a:t>物価高騰対策生活者支援事業</a:t>
            </a:r>
            <a:r>
              <a:rPr kumimoji="1" lang="ja-JP" altLang="en-US" sz="1200" b="1" u="sng" dirty="0"/>
              <a:t>　事業費40,000千円</a:t>
            </a:r>
            <a:r>
              <a:rPr kumimoji="1" lang="ja-JP" altLang="en-US" sz="1200" b="1" dirty="0">
                <a:solidFill>
                  <a:srgbClr val="FF0000"/>
                </a:solidFill>
              </a:rPr>
              <a:t>　　</a:t>
            </a:r>
            <a:r>
              <a:rPr kumimoji="1" lang="en-US" altLang="ja-JP" sz="1200" b="1" dirty="0">
                <a:solidFill>
                  <a:srgbClr val="FF0000"/>
                </a:solidFill>
              </a:rPr>
              <a:t>※</a:t>
            </a:r>
            <a:r>
              <a:rPr kumimoji="1" lang="ja-JP" altLang="en-US" sz="1200" b="1" dirty="0">
                <a:solidFill>
                  <a:srgbClr val="FF0000"/>
                </a:solidFill>
              </a:rPr>
              <a:t>食料品特別加算を活用</a:t>
            </a:r>
            <a:endParaRPr kumimoji="1" lang="en-US" altLang="ja-JP" sz="1200" b="1" dirty="0">
              <a:solidFill>
                <a:srgbClr val="FF0000"/>
              </a:solidFill>
            </a:endParaRPr>
          </a:p>
          <a:p>
            <a:r>
              <a:rPr kumimoji="1" lang="ja-JP" altLang="en-US" sz="1200" dirty="0"/>
              <a:t>　</a:t>
            </a:r>
            <a:r>
              <a:rPr kumimoji="1" lang="ja-JP" altLang="en-US" sz="1200" dirty="0"/>
              <a:t>物価高騰（食料品含む）による影響を受けた全町民に対して支援金を交付することで負担軽減を図る。</a:t>
            </a:r>
            <a:endParaRPr kumimoji="1" lang="en-US" altLang="ja-JP" sz="1200" dirty="0"/>
          </a:p>
          <a:p>
            <a:r>
              <a:rPr kumimoji="1" lang="ja-JP" altLang="en-US" sz="1200" dirty="0"/>
              <a:t>　</a:t>
            </a:r>
            <a:r>
              <a:rPr kumimoji="1" lang="ja-JP" altLang="en-US" sz="1200" dirty="0"/>
              <a:t>ひとり5,000</a:t>
            </a:r>
            <a:r>
              <a:rPr kumimoji="1" lang="ja-JP" altLang="en-US" sz="1200" dirty="0"/>
              <a:t>円を</a:t>
            </a:r>
            <a:r>
              <a:rPr kumimoji="1" lang="ja-JP" altLang="en-US" sz="1200" dirty="0"/>
              <a:t>支給</a:t>
            </a:r>
            <a:r>
              <a:rPr kumimoji="1" lang="ja-JP" altLang="en-US" sz="1200" dirty="0"/>
              <a:t>。</a:t>
            </a:r>
            <a:endParaRPr kumimoji="1" lang="ja-JP" altLang="en-US" sz="1200" dirty="0"/>
          </a:p>
        </p:txBody>
      </p:sp>
      <p:sp>
        <p:nvSpPr>
          <p:cNvPr id="1108" name="テキスト ボックス 14"/>
          <p:cNvSpPr txBox="1"/>
          <p:nvPr/>
        </p:nvSpPr>
        <p:spPr>
          <a:xfrm>
            <a:off x="208971" y="3370426"/>
            <a:ext cx="8726059" cy="645438"/>
          </a:xfrm>
          <a:prstGeom prst="rect">
            <a:avLst/>
          </a:prstGeom>
          <a:solidFill>
            <a:schemeClr val="bg1"/>
          </a:solidFill>
          <a:ln w="19050">
            <a:solidFill>
              <a:srgbClr val="B8CF8B"/>
            </a:solidFill>
          </a:ln>
        </p:spPr>
        <p:txBody>
          <a:bodyPr wrap="square" rtlCol="0">
            <a:spAutoFit/>
          </a:bodyPr>
          <a:lstStyle/>
          <a:p>
            <a:r>
              <a:rPr kumimoji="1" lang="ja-JP" altLang="en-US" sz="1200" b="1" u="sng" dirty="0"/>
              <a:t>◆</a:t>
            </a:r>
            <a:r>
              <a:rPr kumimoji="1" lang="ja-JP" altLang="en-US" sz="1200" b="1" u="sng" dirty="0"/>
              <a:t>物価高騰対策上水道料金支援事業</a:t>
            </a:r>
            <a:r>
              <a:rPr kumimoji="1" lang="ja-JP" altLang="en-US" sz="1200" b="1" u="sng" dirty="0"/>
              <a:t>　事業費：21,500千円</a:t>
            </a:r>
            <a:endParaRPr kumimoji="1" lang="en-US" altLang="ja-JP" sz="1200" b="1" u="sng" dirty="0"/>
          </a:p>
          <a:p>
            <a:r>
              <a:rPr kumimoji="1" lang="ja-JP" altLang="en-US" sz="1200" dirty="0"/>
              <a:t>　</a:t>
            </a:r>
            <a:r>
              <a:rPr kumimoji="1" lang="ja-JP" altLang="en-US" sz="1200" dirty="0"/>
              <a:t>エネルギー・食品価格等の物価高騰の影響を受けた生活者の経済的負担の軽減を図る。</a:t>
            </a:r>
            <a:r>
              <a:rPr kumimoji="1" lang="ja-JP" altLang="en-US" sz="1200" dirty="0"/>
              <a:t>令和</a:t>
            </a:r>
            <a:r>
              <a:rPr kumimoji="1" lang="ja-JP" altLang="en-US" sz="1200" dirty="0"/>
              <a:t>8年</a:t>
            </a:r>
            <a:r>
              <a:rPr kumimoji="1" lang="ja-JP" altLang="en-US" sz="1200" dirty="0"/>
              <a:t>2月</a:t>
            </a:r>
            <a:r>
              <a:rPr kumimoji="1" lang="ja-JP" altLang="en-US" sz="1200" dirty="0"/>
              <a:t>～</a:t>
            </a:r>
            <a:r>
              <a:rPr kumimoji="1" lang="ja-JP" altLang="en-US" sz="1200" dirty="0"/>
              <a:t>4月分の</a:t>
            </a:r>
            <a:r>
              <a:rPr kumimoji="1" lang="ja-JP" altLang="en-US" sz="1200" dirty="0"/>
              <a:t>上水道</a:t>
            </a:r>
            <a:r>
              <a:rPr kumimoji="1" lang="ja-JP" altLang="en-US" sz="1200" dirty="0"/>
              <a:t>基本料金</a:t>
            </a:r>
            <a:r>
              <a:rPr kumimoji="1" lang="ja-JP" altLang="en-US" sz="1200" dirty="0"/>
              <a:t>減免</a:t>
            </a:r>
            <a:endParaRPr kumimoji="1" lang="ja-JP" altLang="en-US" sz="1200" dirty="0"/>
          </a:p>
        </p:txBody>
      </p:sp>
      <p:sp>
        <p:nvSpPr>
          <p:cNvPr id="1109" name="テキスト ボックス 15"/>
          <p:cNvSpPr txBox="1"/>
          <p:nvPr/>
        </p:nvSpPr>
        <p:spPr>
          <a:xfrm>
            <a:off x="208971" y="4062384"/>
            <a:ext cx="8726059" cy="830104"/>
          </a:xfrm>
          <a:prstGeom prst="rect">
            <a:avLst/>
          </a:prstGeom>
          <a:solidFill>
            <a:schemeClr val="bg1"/>
          </a:solidFill>
          <a:ln w="19050">
            <a:solidFill>
              <a:srgbClr val="B8CF8B"/>
            </a:solidFill>
          </a:ln>
        </p:spPr>
        <p:txBody>
          <a:bodyPr wrap="square" rtlCol="0">
            <a:spAutoFit/>
          </a:bodyPr>
          <a:lstStyle/>
          <a:p>
            <a:r>
              <a:rPr kumimoji="1" lang="ja-JP" altLang="en-US" sz="1200" b="1" u="sng" dirty="0"/>
              <a:t>◆</a:t>
            </a:r>
            <a:r>
              <a:rPr kumimoji="1" lang="ja-JP" altLang="en-US" sz="1200" b="1" u="sng" dirty="0"/>
              <a:t>防犯カメラ等設置支援事業</a:t>
            </a:r>
            <a:r>
              <a:rPr kumimoji="1" lang="ja-JP" altLang="en-US" sz="1200" b="1" u="sng" dirty="0"/>
              <a:t>　事業費：2,500千円</a:t>
            </a:r>
            <a:endParaRPr kumimoji="1" lang="en-US" altLang="ja-JP" sz="1200" b="1" u="sng" dirty="0"/>
          </a:p>
          <a:p>
            <a:r>
              <a:rPr kumimoji="1" lang="ja-JP" altLang="en-US" sz="1200" dirty="0"/>
              <a:t>　</a:t>
            </a:r>
            <a:r>
              <a:rPr kumimoji="1" lang="ja-JP" altLang="en-US" sz="1200" dirty="0"/>
              <a:t>ネルギー・食料品価格等の物価高騰による影響をうけた町民への価格転嫁を防ぐとともに、犯罪抑止及び安全で安心なまちづくりを推進し、自主防犯活動の補完として防犯カメラ等を設置する住民及び地域団体へ補助金を交付する</a:t>
            </a:r>
            <a:r>
              <a:rPr kumimoji="1" lang="ja-JP" altLang="en-US" sz="1200" dirty="0"/>
              <a:t>。</a:t>
            </a:r>
            <a:endParaRPr kumimoji="1" lang="ja-JP" altLang="en-US" sz="1200" dirty="0"/>
          </a:p>
          <a:p>
            <a:r>
              <a:rPr kumimoji="1" lang="ja-JP" altLang="en-US" sz="1200" dirty="0"/>
              <a:t>　防犯カメラ2分の１補助　30,000円上限　　防犯灯補助1行政区2台まで</a:t>
            </a:r>
            <a:endParaRPr kumimoji="1" lang="ja-JP" altLang="en-US" sz="1200" dirty="0"/>
          </a:p>
        </p:txBody>
      </p:sp>
      <p:sp>
        <p:nvSpPr>
          <p:cNvPr id="1110" name="テキスト ボックス 16"/>
          <p:cNvSpPr txBox="1"/>
          <p:nvPr/>
        </p:nvSpPr>
        <p:spPr>
          <a:xfrm>
            <a:off x="208971" y="5804658"/>
            <a:ext cx="8726059" cy="645438"/>
          </a:xfrm>
          <a:prstGeom prst="rect">
            <a:avLst/>
          </a:prstGeom>
          <a:solidFill>
            <a:schemeClr val="bg1"/>
          </a:solidFill>
          <a:ln w="19050">
            <a:solidFill>
              <a:srgbClr val="FBC293"/>
            </a:solidFill>
          </a:ln>
        </p:spPr>
        <p:txBody>
          <a:bodyPr wrap="square" rtlCol="0">
            <a:spAutoFit/>
          </a:bodyPr>
          <a:lstStyle/>
          <a:p>
            <a:r>
              <a:rPr kumimoji="1" lang="ja-JP" altLang="en-US" sz="1200" b="1" u="sng" dirty="0"/>
              <a:t>◆</a:t>
            </a:r>
            <a:r>
              <a:rPr kumimoji="1" lang="ja-JP" altLang="en-US" sz="1200" b="1" u="sng" dirty="0"/>
              <a:t>中小企業等に対するエネルギー価格高騰対策事業</a:t>
            </a:r>
            <a:r>
              <a:rPr kumimoji="1" lang="ja-JP" altLang="en-US" sz="1200" b="1" u="sng" dirty="0"/>
              <a:t>　事業費：14,000千円</a:t>
            </a:r>
            <a:endParaRPr kumimoji="1" lang="en-US" altLang="ja-JP" sz="1200" b="1" u="sng" dirty="0"/>
          </a:p>
          <a:p>
            <a:r>
              <a:rPr kumimoji="1" lang="ja-JP" altLang="en-US" sz="1200" dirty="0"/>
              <a:t>　</a:t>
            </a:r>
            <a:r>
              <a:rPr kumimoji="1" lang="ja-JP" altLang="en-US" sz="1200" dirty="0"/>
              <a:t>中小企業等に対するエネルギー価格高騰対策を早急に支援するため現金を町内中小企業に対し、対象経費の領収書を確認にし一律（４０，０００円）で給付を行う。</a:t>
            </a:r>
            <a:endParaRPr kumimoji="1" lang="en-US" altLang="ja-JP" sz="1200" dirty="0"/>
          </a:p>
        </p:txBody>
      </p:sp>
      <p:sp>
        <p:nvSpPr>
          <p:cNvPr id="1111" name="テキスト ボックス 17"/>
          <p:cNvSpPr txBox="1"/>
          <p:nvPr/>
        </p:nvSpPr>
        <p:spPr>
          <a:xfrm>
            <a:off x="208971" y="5167015"/>
            <a:ext cx="8726059" cy="645438"/>
          </a:xfrm>
          <a:prstGeom prst="rect">
            <a:avLst/>
          </a:prstGeom>
          <a:solidFill>
            <a:schemeClr val="bg1"/>
          </a:solidFill>
          <a:ln w="19050">
            <a:solidFill>
              <a:srgbClr val="FBC293"/>
            </a:solidFill>
          </a:ln>
        </p:spPr>
        <p:txBody>
          <a:bodyPr wrap="square" rtlCol="0">
            <a:spAutoFit/>
          </a:bodyPr>
          <a:lstStyle/>
          <a:p>
            <a:r>
              <a:rPr kumimoji="1" lang="ja-JP" altLang="en-US" sz="1200" b="1" u="sng" dirty="0"/>
              <a:t>◆</a:t>
            </a:r>
            <a:r>
              <a:rPr kumimoji="1" lang="ja-JP" altLang="en-US" sz="1200" b="1" u="sng" dirty="0"/>
              <a:t>医療・介護・保育施設物価高騰対策事業</a:t>
            </a:r>
            <a:r>
              <a:rPr kumimoji="1" lang="ja-JP" altLang="en-US" sz="1200" b="1" u="sng" dirty="0"/>
              <a:t>　事業費：4,200千円</a:t>
            </a:r>
            <a:endParaRPr kumimoji="1" lang="en-US" altLang="ja-JP" sz="1200" b="1" u="sng" dirty="0"/>
          </a:p>
          <a:p>
            <a:r>
              <a:rPr kumimoji="1" lang="ja-JP" altLang="en-US" sz="1200" dirty="0"/>
              <a:t>　</a:t>
            </a:r>
            <a:r>
              <a:rPr kumimoji="1" lang="ja-JP" altLang="en-US" sz="1200" dirty="0"/>
              <a:t>食料品・エネルギー価格の高騰による事業者の負担軽減</a:t>
            </a:r>
            <a:endParaRPr kumimoji="1" lang="en-US" altLang="ja-JP" sz="1200" dirty="0"/>
          </a:p>
          <a:p>
            <a:r>
              <a:rPr kumimoji="1" lang="ja-JP" altLang="en-US" sz="1200" dirty="0"/>
              <a:t>対象施設：町内の介護施設、障害者施設、保育施設、医療機関</a:t>
            </a:r>
            <a:endParaRPr kumimoji="1" lang="ja-JP" altLang="en-US" sz="1200" dirty="0"/>
          </a:p>
        </p:txBody>
      </p:sp>
      <p:sp>
        <p:nvSpPr>
          <p:cNvPr id="1112" name="タイトル 1"/>
          <p:cNvSpPr txBox="1"/>
          <p:nvPr/>
        </p:nvSpPr>
        <p:spPr>
          <a:xfrm>
            <a:off x="129306" y="2331016"/>
            <a:ext cx="8885385" cy="288000"/>
          </a:xfrm>
          <a:prstGeom prst="rect">
            <a:avLst/>
          </a:prstGeom>
          <a:solidFill>
            <a:srgbClr val="B8CF8B"/>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b="1" dirty="0">
                <a:latin typeface="+mn-ea"/>
                <a:ea typeface="+mn-ea"/>
              </a:rPr>
              <a:t>生活者支援</a:t>
            </a:r>
          </a:p>
        </p:txBody>
      </p:sp>
      <p:sp>
        <p:nvSpPr>
          <p:cNvPr id="1113" name="テキスト ボックス 22"/>
          <p:cNvSpPr txBox="1"/>
          <p:nvPr/>
        </p:nvSpPr>
        <p:spPr>
          <a:xfrm>
            <a:off x="6106160" y="6660869"/>
            <a:ext cx="3037840" cy="246221"/>
          </a:xfrm>
          <a:prstGeom prst="rect">
            <a:avLst/>
          </a:prstGeom>
          <a:noFill/>
        </p:spPr>
        <p:txBody>
          <a:bodyPr wrap="square">
            <a:spAutoFit/>
          </a:bodyPr>
          <a:lstStyle/>
          <a:p>
            <a:pPr algn="r"/>
            <a:r>
              <a:rPr kumimoji="0" lang="en-US" altLang="ja-JP"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事業費の全部又は一部に本交付金を充当予定</a:t>
            </a:r>
            <a:endParaRPr lang="ja-JP" altLang="en-US" sz="1400" dirty="0"/>
          </a:p>
        </p:txBody>
      </p:sp>
      <p:sp>
        <p:nvSpPr>
          <p:cNvPr id="1114" name="タイトル 1"/>
          <p:cNvSpPr txBox="1"/>
          <p:nvPr/>
        </p:nvSpPr>
        <p:spPr>
          <a:xfrm>
            <a:off x="7002608" y="535810"/>
            <a:ext cx="2009775" cy="304603"/>
          </a:xfrm>
          <a:prstGeom prst="rect">
            <a:avLst/>
          </a:prstGeom>
          <a:noFill/>
          <a:ln>
            <a:noFill/>
          </a:ln>
        </p:spPr>
        <p:txBody>
          <a:bodyPr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200" b="1" dirty="0">
                <a:latin typeface="+mn-ea"/>
                <a:ea typeface="+mn-ea"/>
              </a:rPr>
              <a:t>＜令和８年3月時点＞</a:t>
            </a:r>
          </a:p>
        </p:txBody>
      </p:sp>
    </p:spTree>
    <p:extLst>
      <p:ext uri="{BB962C8B-B14F-4D97-AF65-F5344CB8AC3E}">
        <p14:creationId xmlns:p14="http://schemas.microsoft.com/office/powerpoint/2010/main" val="2201370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lnDef>
      <a:spPr>
        <a:custGeom>
          <a:avLst/>
          <a:gdLst/>
          <a:ahLst/>
          <a:cxnLst/>
          <a:rect l="l" t="t" r="r" b="b"/>
          <a:pathLst/>
        </a:custGeom>
      </a:spPr>
      <a:bodyPr vertOverflow="overflow" horzOverflow="overflow"/>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emplate>Office Theme</Template>
  <TotalTime>1693</TotalTime>
  <Words>686</Words>
  <Application>JUST Focus</Application>
  <Paragraphs>93</Paragraph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テーマ</vt:lpstr>
      <vt:lpstr>PowerPoint Presentation</vt:lpstr>
    </vt:vector>
  </TitlesOfParts>
  <LinksUpToDate>false</LinksUpToDate>
  <SharedDoc>false</SharedDoc>
  <HyperlinksChanged>false</HyperlinksChanged>
  <AppVersion>4.1.1</AppVersion>
  <PresentationFormat>ユーザー設定</PresentationFormat>
  <Slides>1</Slides>
  <Notes>0</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松山 倫之(MATSUYAMA Tomoyuki)</dc:creator>
  <cp:lastModifiedBy>笈沼 里美</cp:lastModifiedBy>
  <cp:lastPrinted>2026-03-04T05:37:23Z</cp:lastPrinted>
  <dcterms:created xsi:type="dcterms:W3CDTF">2026-03-03T02:43:15Z</dcterms:created>
  <dcterms:modified xsi:type="dcterms:W3CDTF">2026-03-26T02:31:22Z</dcterms:modified>
  <cp:revision>14</cp:revision>
</cp:coreProperties>
</file>

<file path=docProps/custom.xml><?xml version="1.0" encoding="utf-8"?>
<Properties xmlns:vt="http://schemas.openxmlformats.org/officeDocument/2006/docPropsVTypes" xmlns="http://schemas.openxmlformats.org/officeDocument/2006/custom-properties"/>
</file>