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?><Relationships xmlns="http://schemas.openxmlformats.org/package/2006/relationships"><Relationship Id="rId2" Type="http://schemas.openxmlformats.org/package/2006/relationships/metadata/thumbnail" Target="docProps/thumbnail.jpeg" /><Relationship Id="rId3" Type="http://schemas.openxmlformats.org/package/2006/relationships/metadata/core-properties" Target="docProps/core.xml" /><Relationship Id="rId4" Type="http://schemas.openxmlformats.org/officeDocument/2006/relationships/extended-properties" Target="docProps/app.xml" /><Relationship Id="rId5" Type="http://schemas.openxmlformats.org/officeDocument/2006/relationships/custom-properties" Target="docProps/custom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1" saveSubsetFonts="1">
  <p:sldMasterIdLst>
    <p:sldMasterId id="2147483660" r:id="rId2"/>
  </p:sldMasterIdLst>
  <p:notesMasterIdLst>
    <p:notesMasterId r:id="rId3"/>
  </p:notesMasterIdLst>
  <p:handoutMasterIdLst>
    <p:handoutMasterId r:id="rId4"/>
  </p:handoutMasterIdLst>
  <p:sldIdLst>
    <p:sldId id="257" r:id="rId5"/>
    <p:sldId id="258" r:id="rId6"/>
  </p:sldIdLst>
  <p:sldSz cx="6858000" cy="9906000" type="A4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restored">
    <p:restoredLeft sz="7453"/>
    <p:restoredTop sz="86542"/>
  </p:normalViewPr>
  <p:slideViewPr>
    <p:cSldViewPr>
      <p:cViewPr varScale="0">
        <p:scale>
          <a:sx n="140" d="100"/>
          <a:sy n="140" d="100"/>
        </p:scale>
        <p:origin x="-690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?><Relationships xmlns="http://schemas.openxmlformats.org/package/2006/relationships"><Relationship Id="rId1" Type="http://schemas.openxmlformats.org/officeDocument/2006/relationships/theme" Target="theme/theme1.xml" /><Relationship Id="rId2" Type="http://schemas.openxmlformats.org/officeDocument/2006/relationships/slideMaster" Target="slideMasters/slideMaster1.xml" /><Relationship Id="rId3" Type="http://schemas.openxmlformats.org/officeDocument/2006/relationships/notesMaster" Target="notesMasters/notesMaster1.xml" /><Relationship Id="rId4" Type="http://schemas.openxmlformats.org/officeDocument/2006/relationships/handoutMaster" Target="handoutMasters/handoutMaster1.xml" /><Relationship Id="rId5" Type="http://schemas.openxmlformats.org/officeDocument/2006/relationships/slide" Target="slides/slide1.xml" /><Relationship Id="rId6" Type="http://schemas.openxmlformats.org/officeDocument/2006/relationships/slide" Target="slides/slide2.xml" /><Relationship Id="rId7" Type="http://schemas.openxmlformats.org/officeDocument/2006/relationships/presProps" Target="presProps.xml" /><Relationship Id="rId8" Type="http://schemas.openxmlformats.org/officeDocument/2006/relationships/viewProps" Target="viewProps.xml" /><Relationship Id="rId9" Type="http://schemas.openxmlformats.org/officeDocument/2006/relationships/tableStyles" Target="tableStyles.xml" /></Relationships>
</file>

<file path=ppt/handoutMasters/_rels/handoutMaster1.xml.rels><?xml version="1.0" encoding="UTF-8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8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6495F-6063-4993-A734-166D669CB266}" type="datetimeFigureOut">
              <a:rPr kumimoji="1" lang="ja-JP" altLang="en-US" smtClean="0"/>
              <a:t>2015/2/5</a:t>
            </a:fld>
            <a:endParaRPr kumimoji="1" lang="ja-JP" altLang="en-US"/>
          </a:p>
        </p:txBody>
      </p:sp>
      <p:sp>
        <p:nvSpPr>
          <p:cNvPr id="1109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10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EFFF0-29BD-4FE4-AA32-41D1110306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1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06EA9-14B5-4F31-95CC-6AD91D20700D}" type="datetimeFigureOut">
              <a:rPr kumimoji="1" lang="ja-JP" altLang="en-US" smtClean="0"/>
              <a:t>2015/2/5</a:t>
            </a:fld>
            <a:endParaRPr kumimoji="1" lang="ja-JP" altLang="en-US"/>
          </a:p>
        </p:txBody>
      </p:sp>
      <p:sp>
        <p:nvSpPr>
          <p:cNvPr id="1102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2038" y="685800"/>
            <a:ext cx="2373923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1103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104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5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<?xml version="1.0" encoding="UTF-8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136" name="四角形 14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137" name="四角形 15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138" name="四角形 16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162" name="四角形 0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163" name="四角形 0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164" name="四角形 0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タイトル 1"/>
          <p:cNvSpPr>
            <a:spLocks noGrp="1"/>
          </p:cNvSpPr>
          <p:nvPr>
            <p:ph type="ctrTitle"/>
          </p:nvPr>
        </p:nvSpPr>
        <p:spPr>
          <a:xfrm>
            <a:off x="342900" y="2387382"/>
            <a:ext cx="6172200" cy="1941549"/>
          </a:xfrm>
        </p:spPr>
        <p:txBody>
          <a:bodyPr/>
          <a:lstStyle>
            <a:lvl1pPr>
              <a:defRPr b="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32" name="サブタイトル 2"/>
          <p:cNvSpPr>
            <a:spLocks noGrp="1"/>
          </p:cNvSpPr>
          <p:nvPr>
            <p:ph type="subTitle" idx="1"/>
          </p:nvPr>
        </p:nvSpPr>
        <p:spPr>
          <a:xfrm>
            <a:off x="342900" y="4467613"/>
            <a:ext cx="6172200" cy="332837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 dirty="0"/>
          </a:p>
        </p:txBody>
      </p:sp>
      <p:sp>
        <p:nvSpPr>
          <p:cNvPr id="103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/>
          </a:p>
        </p:txBody>
      </p:sp>
      <p:sp>
        <p:nvSpPr>
          <p:cNvPr id="103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3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89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2900" y="2508730"/>
            <a:ext cx="6172200" cy="6119344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90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/>
          </a:p>
        </p:txBody>
      </p:sp>
      <p:sp>
        <p:nvSpPr>
          <p:cNvPr id="1091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2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23137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95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23137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96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 dirty="0"/>
          </a:p>
        </p:txBody>
      </p:sp>
      <p:sp>
        <p:nvSpPr>
          <p:cNvPr id="1097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8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103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2900" y="2508730"/>
            <a:ext cx="6172200" cy="6184156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039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E220A51-F8EA-429A-8E6F-F02BE74E28F7}" type="datetimeFigureOut">
              <a:rPr lang="ja-JP" altLang="en-US" smtClean="0"/>
              <a:pPr/>
              <a:t>2015/3/10</a:t>
            </a:fld>
            <a:endParaRPr lang="ja-JP" altLang="en-US" dirty="0"/>
          </a:p>
        </p:txBody>
      </p:sp>
      <p:sp>
        <p:nvSpPr>
          <p:cNvPr id="1040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1041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9400E4-C46D-48FA-AEA0-ED136F70A0E5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タイトル 1"/>
          <p:cNvSpPr>
            <a:spLocks noGrp="1"/>
          </p:cNvSpPr>
          <p:nvPr>
            <p:ph type="title"/>
          </p:nvPr>
        </p:nvSpPr>
        <p:spPr>
          <a:xfrm>
            <a:off x="342900" y="4259590"/>
            <a:ext cx="6172200" cy="1525502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44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1711304"/>
            <a:ext cx="6172200" cy="2548285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4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/>
          </a:p>
        </p:txBody>
      </p:sp>
      <p:sp>
        <p:nvSpPr>
          <p:cNvPr id="104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4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50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42900" y="2508733"/>
            <a:ext cx="2978088" cy="61193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51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510009" y="2508733"/>
            <a:ext cx="3005091" cy="61193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52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2015/6/24</a:t>
            </a:fld>
            <a:endParaRPr kumimoji="1" lang="ja-JP" altLang="en-US" dirty="0"/>
          </a:p>
        </p:txBody>
      </p:sp>
      <p:sp>
        <p:nvSpPr>
          <p:cNvPr id="1053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54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57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2978088" cy="9241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58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2978088" cy="548658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59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537012" y="2217385"/>
            <a:ext cx="2978088" cy="9241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60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537012" y="3141486"/>
            <a:ext cx="2978088" cy="548658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61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/>
          </a:p>
        </p:txBody>
      </p:sp>
      <p:sp>
        <p:nvSpPr>
          <p:cNvPr id="1062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3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66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/>
          </a:p>
        </p:txBody>
      </p:sp>
      <p:sp>
        <p:nvSpPr>
          <p:cNvPr id="1067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8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/>
          </a:p>
        </p:txBody>
      </p:sp>
      <p:sp>
        <p:nvSpPr>
          <p:cNvPr id="1071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2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タイトル 1"/>
          <p:cNvSpPr>
            <a:spLocks noGrp="1"/>
          </p:cNvSpPr>
          <p:nvPr>
            <p:ph type="title"/>
          </p:nvPr>
        </p:nvSpPr>
        <p:spPr>
          <a:xfrm>
            <a:off x="342901" y="394404"/>
            <a:ext cx="2256235" cy="1678518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7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726922" y="394408"/>
            <a:ext cx="3545578" cy="81500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76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1" y="2456723"/>
            <a:ext cx="2256234" cy="617135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77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/>
          </a:p>
        </p:txBody>
      </p:sp>
      <p:sp>
        <p:nvSpPr>
          <p:cNvPr id="1078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9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タイトル 1"/>
          <p:cNvSpPr>
            <a:spLocks noGrp="1"/>
          </p:cNvSpPr>
          <p:nvPr>
            <p:ph type="title"/>
          </p:nvPr>
        </p:nvSpPr>
        <p:spPr>
          <a:xfrm>
            <a:off x="1344216" y="6773202"/>
            <a:ext cx="4114800" cy="818623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82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307151"/>
            <a:ext cx="4114800" cy="6324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 smtClean="0"/>
              <a:t>アイコンをクリックして図を追加</a:t>
            </a:r>
            <a:endParaRPr kumimoji="1" lang="ja-JP" altLang="en-US" dirty="0"/>
          </a:p>
        </p:txBody>
      </p:sp>
      <p:sp>
        <p:nvSpPr>
          <p:cNvPr id="1083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657302"/>
            <a:ext cx="4114800" cy="9707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84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/>
          </a:p>
        </p:txBody>
      </p:sp>
      <p:sp>
        <p:nvSpPr>
          <p:cNvPr id="1085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86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889829" y="9009451"/>
            <a:ext cx="3078342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endParaRPr lang="ja-JP" altLang="en-US" dirty="0"/>
          </a:p>
        </p:txBody>
      </p:sp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604721"/>
            <a:ext cx="6172200" cy="14359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508730"/>
            <a:ext cx="6172200" cy="6184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en-US" altLang="ja-JP" dirty="0" smtClean="0"/>
          </a:p>
          <a:p>
            <a:pPr lvl="5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6 </a:t>
            </a:r>
            <a:r>
              <a:rPr kumimoji="1" lang="ja-JP" altLang="en-US" dirty="0" smtClean="0"/>
              <a:t>レベル</a:t>
            </a:r>
          </a:p>
          <a:p>
            <a:pPr lvl="6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7 </a:t>
            </a:r>
            <a:r>
              <a:rPr kumimoji="1" lang="ja-JP" altLang="en-US" dirty="0" smtClean="0"/>
              <a:t>レベル</a:t>
            </a:r>
          </a:p>
          <a:p>
            <a:pPr lvl="7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8 </a:t>
            </a:r>
            <a:r>
              <a:rPr kumimoji="1" lang="ja-JP" altLang="en-US" dirty="0" smtClean="0"/>
              <a:t>レベル</a:t>
            </a:r>
          </a:p>
          <a:p>
            <a:pPr lvl="8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9 </a:t>
            </a:r>
            <a:r>
              <a:rPr kumimoji="1" lang="ja-JP" altLang="en-US" dirty="0" smtClean="0"/>
              <a:t>レベル</a:t>
            </a:r>
          </a:p>
        </p:txBody>
      </p:sp>
      <p:sp>
        <p:nvSpPr>
          <p:cNvPr id="1028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9009451"/>
            <a:ext cx="1411914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fld id="{3E220A51-F8EA-429A-8E6F-F02BE74E28F7}" type="datetimeFigureOut">
              <a:rPr lang="ja-JP" altLang="en-US" smtClean="0"/>
              <a:pPr/>
              <a:t>2015/3/10</a:t>
            </a:fld>
            <a:endParaRPr lang="ja-JP" altLang="en-US" dirty="0"/>
          </a:p>
        </p:txBody>
      </p:sp>
      <p:sp>
        <p:nvSpPr>
          <p:cNvPr id="1029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076183" y="9009451"/>
            <a:ext cx="1438917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fld id="{2C9400E4-C46D-48FA-AEA0-ED136F70A0E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b="0" kern="1200">
          <a:solidFill>
            <a:schemeClr val="tx1"/>
          </a:solidFill>
          <a:latin typeface="+mj-ea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457200" indent="-4572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ea"/>
          <a:ea typeface="+mn-ea"/>
          <a:cs typeface="+mn-cs"/>
        </a:defRPr>
      </a:lvl1pPr>
      <a:lvl2pPr marL="914400" indent="-4572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defTabSz="914400" rtl="0" eaLnBrk="1" latinLnBrk="0" hangingPunct="1">
        <a:spcBef>
          <a:spcPct val="20000"/>
        </a:spcBef>
        <a:buSzPct val="100000"/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71700" marR="0" indent="-3429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tabLst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028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j-ea"/>
          <a:cs typeface="+mn-cs"/>
        </a:defRPr>
      </a:lvl7pPr>
      <a:lvl8pPr marL="34861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j-ea"/>
          <a:cs typeface="+mn-cs"/>
        </a:defRPr>
      </a:lvl8pPr>
      <a:lvl9pPr marL="39433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image" Target="../media/image5.png" /><Relationship Id="rId6" Type="http://schemas.openxmlformats.org/officeDocument/2006/relationships/slideLayout" Target="../slideLayouts/slideLayout1.xml" /><Relationship Id="rId7" Type="http://schemas.openxmlformats.org/officeDocument/2006/relationships/notesSlide" Target="../notesSlides/notesSlide1.xml" 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image" Target="../media/image6.jpeg" /><Relationship Id="rId2" Type="http://schemas.openxmlformats.org/officeDocument/2006/relationships/image" Target="../media/image7.jpeg" /><Relationship Id="rId3" Type="http://schemas.openxmlformats.org/officeDocument/2006/relationships/image" Target="../media/image8.jpeg" /><Relationship Id="rId4" Type="http://schemas.openxmlformats.org/officeDocument/2006/relationships/image" Target="../media/image9.png" /><Relationship Id="rId5" Type="http://schemas.openxmlformats.org/officeDocument/2006/relationships/image" Target="../media/image10.png" /><Relationship Id="rId6" Type="http://schemas.openxmlformats.org/officeDocument/2006/relationships/image" Target="../media/image11.png" /><Relationship Id="rId7" Type="http://schemas.openxmlformats.org/officeDocument/2006/relationships/image" Target="../media/image12.png" /><Relationship Id="rId8" Type="http://schemas.openxmlformats.org/officeDocument/2006/relationships/slideLayout" Target="../slideLayouts/slideLayout1.xml" /><Relationship Id="rId9" Type="http://schemas.openxmlformats.org/officeDocument/2006/relationships/notesSlide" Target="../notesSlides/notesSlide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タイトル 1"/>
          <p:cNvSpPr>
            <a:spLocks noGrp="1"/>
          </p:cNvSpPr>
          <p:nvPr>
            <p:ph type="ctrTitle"/>
          </p:nvPr>
        </p:nvSpPr>
        <p:spPr>
          <a:xfrm>
            <a:off x="0" y="-15000"/>
            <a:ext cx="6172200" cy="9915686"/>
          </a:xfrm>
          <a:ln w="9525"/>
        </p:spPr>
        <p:txBody>
          <a:bodyPr anchor="t" anchorCtr="0">
            <a:normAutofit/>
          </a:bodyPr>
          <a:lstStyle/>
          <a:p>
            <a:pPr algn="l"/>
            <a:r>
              <a:rPr lang="ja-JP" altLang="en-US" sz="1000" b="1">
                <a:latin typeface="ＭＳ ゴシック"/>
                <a:ea typeface="ＭＳ ゴシック"/>
              </a:rPr>
              <a:t>五霞町３０周年のあゆみ </a:t>
            </a:r>
            <a:endParaRPr lang="ja-JP" altLang="en-US" sz="1000" b="1">
              <a:latin typeface="ＭＳ ゴシック"/>
              <a:ea typeface="ＭＳ ゴシック"/>
            </a:endParaRPr>
          </a:p>
          <a:p>
            <a:pPr algn="l"/>
            <a:endParaRPr lang="ja-JP" altLang="en-US" sz="900">
              <a:latin typeface="ＭＳ ゴシック"/>
              <a:ea typeface="ＭＳ ゴシック"/>
            </a:endParaRPr>
          </a:p>
          <a:p>
            <a:pPr algn="l"/>
            <a:r>
              <a:rPr kumimoji="1" lang="ja-JP" altLang="en-US" sz="900" dirty="0">
                <a:latin typeface="ＭＳ ゴシック"/>
                <a:ea typeface="ＭＳ ゴシック"/>
              </a:rPr>
              <a:t>平成8年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（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1996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）　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〇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北部集落排水処理場が竣工する。</a:t>
            </a:r>
            <a:endParaRPr kumimoji="1" lang="ja-JP" altLang="en-US" sz="900" dirty="0">
              <a:latin typeface="ＭＳ ゴシック"/>
              <a:ea typeface="ＭＳ ゴシック"/>
            </a:endParaRPr>
          </a:p>
          <a:p>
            <a:pPr algn="l"/>
            <a:r>
              <a:rPr kumimoji="1" lang="ja-JP" altLang="en-US" sz="900" dirty="0">
                <a:latin typeface="ＭＳ ゴシック"/>
                <a:ea typeface="ＭＳ ゴシック"/>
              </a:rPr>
              <a:t>　　　　　　　　 〇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町制施行される。（6月1日）</a:t>
            </a:r>
            <a:endParaRPr lang="ja-JP" altLang="en-US" sz="900">
              <a:latin typeface="ＭＳ ゴシック"/>
              <a:ea typeface="ＭＳ ゴシック"/>
            </a:endParaRPr>
          </a:p>
          <a:p>
            <a:pPr algn="l"/>
            <a:r>
              <a:rPr kumimoji="1" lang="ja-JP" altLang="en-US" sz="900" dirty="0">
                <a:latin typeface="ＭＳ ゴシック"/>
                <a:ea typeface="ＭＳ ゴシック"/>
              </a:rPr>
              <a:t>　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　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　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　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　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　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　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　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 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〇川妻浄水場が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竣工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する。</a:t>
            </a:r>
            <a:endParaRPr kumimoji="1" lang="ja-JP" altLang="en-US" sz="900" dirty="0">
              <a:latin typeface="ＭＳ ゴシック"/>
              <a:ea typeface="ＭＳ ゴシック"/>
            </a:endParaRPr>
          </a:p>
          <a:p>
            <a:pPr algn="l"/>
            <a:r>
              <a:rPr kumimoji="1" lang="ja-JP" altLang="en-US" sz="900" dirty="0">
                <a:latin typeface="ＭＳ ゴシック"/>
                <a:ea typeface="ＭＳ ゴシック"/>
              </a:rPr>
              <a:t>　　　　　　　　 〇東部集落排水処理場が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竣工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する。</a:t>
            </a:r>
            <a:endParaRPr lang="ja-JP" altLang="en-US" sz="900">
              <a:latin typeface="ＭＳ ゴシック"/>
              <a:ea typeface="ＭＳ ゴシック"/>
            </a:endParaRPr>
          </a:p>
          <a:p>
            <a:pPr algn="l"/>
            <a:endParaRPr lang="ja-JP" altLang="en-US" sz="900">
              <a:latin typeface="ＭＳ ゴシック"/>
              <a:ea typeface="ＭＳ ゴシック"/>
            </a:endParaRPr>
          </a:p>
          <a:p>
            <a:pPr algn="l"/>
            <a:r>
              <a:rPr kumimoji="1" lang="ja-JP" altLang="en-US" sz="900" dirty="0">
                <a:latin typeface="ＭＳ ゴシック"/>
                <a:ea typeface="ＭＳ ゴシック"/>
              </a:rPr>
              <a:t>平成9年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（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1997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）　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〇元栗橋・堀之内・新幸谷の一部の公共下水道が供用開始。</a:t>
            </a:r>
            <a:endParaRPr lang="ja-JP" altLang="en-US" sz="900">
              <a:latin typeface="ＭＳ ゴシック"/>
              <a:ea typeface="ＭＳ ゴシック"/>
            </a:endParaRPr>
          </a:p>
          <a:p>
            <a:pPr algn="l"/>
            <a:endParaRPr kumimoji="1" lang="ja-JP" altLang="en-US" sz="900" dirty="0">
              <a:latin typeface="ＭＳ ゴシック"/>
              <a:ea typeface="ＭＳ ゴシック"/>
            </a:endParaRPr>
          </a:p>
          <a:p>
            <a:pPr algn="l"/>
            <a:r>
              <a:rPr kumimoji="1" lang="ja-JP" altLang="en-US" sz="900" dirty="0">
                <a:latin typeface="ＭＳ ゴシック"/>
                <a:ea typeface="ＭＳ ゴシック"/>
              </a:rPr>
              <a:t>平成10年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（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1998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） 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〇五霞落川水門が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竣工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する。</a:t>
            </a:r>
            <a:endParaRPr lang="ja-JP" altLang="en-US" sz="900">
              <a:latin typeface="ＭＳ ゴシック"/>
              <a:ea typeface="ＭＳ ゴシック"/>
            </a:endParaRPr>
          </a:p>
          <a:p>
            <a:pPr algn="l"/>
            <a:r>
              <a:rPr kumimoji="1" lang="ja-JP" altLang="en-US" sz="900" dirty="0">
                <a:latin typeface="ＭＳ ゴシック"/>
                <a:ea typeface="ＭＳ ゴシック"/>
              </a:rPr>
              <a:t>                 〇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山王地区河川防災ステーションの建設が始まる。</a:t>
            </a:r>
            <a:endParaRPr kumimoji="1" lang="ja-JP" altLang="en-US" sz="900" dirty="0">
              <a:latin typeface="ＭＳ ゴシック"/>
              <a:ea typeface="ＭＳ ゴシック"/>
            </a:endParaRPr>
          </a:p>
          <a:p>
            <a:pPr algn="l"/>
            <a:r>
              <a:rPr kumimoji="1" lang="ja-JP" altLang="en-US" sz="900" dirty="0">
                <a:latin typeface="ＭＳ ゴシック"/>
                <a:ea typeface="ＭＳ ゴシック"/>
              </a:rPr>
              <a:t>　　　　　　　　 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〇住民課窓口を土曜日の午前中開設。</a:t>
            </a:r>
            <a:endParaRPr lang="ja-JP" altLang="en-US" sz="900">
              <a:latin typeface="ＭＳ ゴシック"/>
              <a:ea typeface="ＭＳ ゴシック"/>
            </a:endParaRPr>
          </a:p>
          <a:p>
            <a:pPr algn="l"/>
            <a:endParaRPr lang="ja-JP" altLang="en-US" sz="900">
              <a:latin typeface="ＭＳ ゴシック"/>
              <a:ea typeface="ＭＳ ゴシック"/>
            </a:endParaRPr>
          </a:p>
          <a:p>
            <a:pPr algn="l"/>
            <a:r>
              <a:rPr kumimoji="1" lang="ja-JP" altLang="en-US" sz="900" dirty="0">
                <a:latin typeface="ＭＳ ゴシック"/>
                <a:ea typeface="ＭＳ ゴシック"/>
              </a:rPr>
              <a:t>平成11年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（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1999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） 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〇南部集落排水処理場が竣工する。</a:t>
            </a:r>
            <a:endParaRPr lang="ja-JP" altLang="en-US" sz="900">
              <a:latin typeface="ＭＳ ゴシック"/>
              <a:ea typeface="ＭＳ ゴシック"/>
            </a:endParaRPr>
          </a:p>
          <a:p>
            <a:pPr algn="l"/>
            <a:r>
              <a:rPr kumimoji="1" lang="ja-JP" altLang="en-US" sz="900" dirty="0">
                <a:latin typeface="ＭＳ ゴシック"/>
                <a:ea typeface="ＭＳ ゴシック"/>
              </a:rPr>
              <a:t>　　　　　　　　 〇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福祉センターが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竣工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する。</a:t>
            </a:r>
            <a:endParaRPr kumimoji="1" lang="ja-JP" altLang="en-US" sz="900" dirty="0">
              <a:latin typeface="ＭＳ ゴシック"/>
              <a:ea typeface="ＭＳ ゴシック"/>
            </a:endParaRPr>
          </a:p>
          <a:p>
            <a:pPr algn="l"/>
            <a:endParaRPr lang="ja-JP" altLang="en-US" sz="900">
              <a:latin typeface="ＭＳ ゴシック"/>
              <a:ea typeface="ＭＳ ゴシック"/>
            </a:endParaRPr>
          </a:p>
          <a:p>
            <a:pPr algn="l"/>
            <a:r>
              <a:rPr kumimoji="1" lang="ja-JP" altLang="en-US" sz="900" dirty="0">
                <a:latin typeface="ＭＳ ゴシック"/>
                <a:ea typeface="ＭＳ ゴシック"/>
              </a:rPr>
              <a:t>平成12年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（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2000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） 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〇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介護保険制度がスタート。</a:t>
            </a:r>
            <a:endParaRPr lang="ja-JP" altLang="en-US" sz="900">
              <a:latin typeface="ＭＳ ゴシック"/>
              <a:ea typeface="ＭＳ ゴシック"/>
            </a:endParaRPr>
          </a:p>
          <a:p>
            <a:pPr algn="l"/>
            <a:r>
              <a:rPr kumimoji="1" lang="ja-JP" altLang="en-US" sz="900" dirty="0">
                <a:latin typeface="ＭＳ ゴシック"/>
                <a:ea typeface="ＭＳ ゴシック"/>
              </a:rPr>
              <a:t>　　　　　　　　 〇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ふれあい橋が完成する。</a:t>
            </a:r>
            <a:endParaRPr kumimoji="1" lang="ja-JP" altLang="en-US" sz="900" dirty="0">
              <a:latin typeface="ＭＳ ゴシック"/>
              <a:ea typeface="ＭＳ ゴシック"/>
            </a:endParaRPr>
          </a:p>
          <a:p>
            <a:pPr algn="l"/>
            <a:r>
              <a:rPr kumimoji="1" lang="ja-JP" altLang="en-US" sz="900" dirty="0">
                <a:latin typeface="ＭＳ ゴシック"/>
                <a:ea typeface="ＭＳ ゴシック"/>
              </a:rPr>
              <a:t>　　　　　　　　 〇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童夢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公園が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竣工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する。</a:t>
            </a:r>
            <a:endParaRPr lang="ja-JP" altLang="en-US" sz="900">
              <a:latin typeface="ＭＳ ゴシック"/>
              <a:ea typeface="ＭＳ ゴシック"/>
            </a:endParaRPr>
          </a:p>
          <a:p>
            <a:pPr algn="l"/>
            <a:r>
              <a:rPr kumimoji="1" lang="ja-JP" altLang="en-US" sz="900" dirty="0">
                <a:latin typeface="ＭＳ ゴシック"/>
                <a:ea typeface="ＭＳ ゴシック"/>
              </a:rPr>
              <a:t>　　　　　　　　 〇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環境課を新設。</a:t>
            </a:r>
            <a:endParaRPr kumimoji="1" lang="ja-JP" altLang="en-US" sz="900" dirty="0">
              <a:latin typeface="ＭＳ ゴシック"/>
              <a:ea typeface="ＭＳ ゴシック"/>
            </a:endParaRPr>
          </a:p>
          <a:p>
            <a:pPr algn="l"/>
            <a:endParaRPr lang="ja-JP" altLang="en-US" sz="900">
              <a:latin typeface="ＭＳ ゴシック"/>
              <a:ea typeface="ＭＳ ゴシック"/>
            </a:endParaRPr>
          </a:p>
          <a:p>
            <a:pPr algn="l"/>
            <a:r>
              <a:rPr kumimoji="1" lang="ja-JP" altLang="en-US" sz="900" dirty="0">
                <a:latin typeface="ＭＳ ゴシック"/>
                <a:ea typeface="ＭＳ ゴシック"/>
              </a:rPr>
              <a:t>平成13年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（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2001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） 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〇都市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計画道路土与部・小福田線一部が開通。</a:t>
            </a:r>
            <a:endParaRPr lang="ja-JP" altLang="en-US" sz="900">
              <a:latin typeface="ＭＳ ゴシック"/>
              <a:ea typeface="ＭＳ ゴシック"/>
            </a:endParaRPr>
          </a:p>
          <a:p>
            <a:pPr algn="l"/>
            <a:r>
              <a:rPr kumimoji="1" lang="ja-JP" altLang="en-US" sz="900" dirty="0">
                <a:latin typeface="ＭＳ ゴシック"/>
                <a:ea typeface="ＭＳ ゴシック"/>
              </a:rPr>
              <a:t>　　　　　　　　 〇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警察官立寄所が開所される。</a:t>
            </a:r>
            <a:endParaRPr kumimoji="1" lang="ja-JP" altLang="en-US" sz="900" dirty="0">
              <a:latin typeface="ＭＳ ゴシック"/>
              <a:ea typeface="ＭＳ ゴシック"/>
            </a:endParaRPr>
          </a:p>
          <a:p>
            <a:pPr algn="l"/>
            <a:endParaRPr lang="ja-JP" altLang="en-US" sz="900">
              <a:latin typeface="ＭＳ ゴシック"/>
              <a:ea typeface="ＭＳ ゴシック"/>
            </a:endParaRPr>
          </a:p>
          <a:p>
            <a:pPr algn="l"/>
            <a:r>
              <a:rPr kumimoji="1" lang="ja-JP" altLang="en-US" sz="900" dirty="0">
                <a:latin typeface="ＭＳ ゴシック"/>
                <a:ea typeface="ＭＳ ゴシック"/>
              </a:rPr>
              <a:t>平成14年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（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2002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） 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〇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東･西小学校校舍･体育館大規模改造(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耐震工事)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事業が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完了。</a:t>
            </a:r>
            <a:endParaRPr lang="ja-JP" altLang="en-US" sz="900">
              <a:latin typeface="ＭＳ ゴシック"/>
              <a:ea typeface="ＭＳ ゴシック"/>
            </a:endParaRPr>
          </a:p>
          <a:p>
            <a:pPr algn="l"/>
            <a:r>
              <a:rPr kumimoji="1" lang="ja-JP" altLang="en-US" sz="900" dirty="0">
                <a:latin typeface="ＭＳ ゴシック"/>
                <a:ea typeface="ＭＳ ゴシック"/>
              </a:rPr>
              <a:t>　　　　　　　　 〇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介護予防センター「やすらぎの家」事業を開始。</a:t>
            </a:r>
            <a:endParaRPr lang="ja-JP" altLang="en-US" sz="900">
              <a:latin typeface="ＭＳ ゴシック"/>
              <a:ea typeface="ＭＳ ゴシック"/>
            </a:endParaRPr>
          </a:p>
          <a:p>
            <a:pPr algn="l"/>
            <a:endParaRPr lang="ja-JP" altLang="en-US" sz="900">
              <a:latin typeface="ＭＳ ゴシック"/>
              <a:ea typeface="ＭＳ ゴシック"/>
            </a:endParaRPr>
          </a:p>
          <a:p>
            <a:pPr algn="l"/>
            <a:r>
              <a:rPr kumimoji="1" lang="ja-JP" altLang="en-US" sz="900" dirty="0">
                <a:latin typeface="ＭＳ ゴシック"/>
                <a:ea typeface="ＭＳ ゴシック"/>
              </a:rPr>
              <a:t>平成15年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（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2003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） 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〇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幸手市、五霞町法定合併協議会を設置。</a:t>
            </a:r>
            <a:endParaRPr lang="ja-JP" altLang="en-US" sz="900">
              <a:latin typeface="ＭＳ ゴシック"/>
              <a:ea typeface="ＭＳ ゴシック"/>
            </a:endParaRPr>
          </a:p>
          <a:p>
            <a:pPr algn="l"/>
            <a:r>
              <a:rPr kumimoji="1" lang="ja-JP" altLang="en-US" sz="900" dirty="0">
                <a:latin typeface="ＭＳ ゴシック"/>
                <a:ea typeface="ＭＳ ゴシック"/>
              </a:rPr>
              <a:t> 　　　　　　　　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〇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安心で安全なまちづくり条例が施行。</a:t>
            </a:r>
            <a:endParaRPr lang="ja-JP" altLang="en-US" sz="900">
              <a:latin typeface="ＭＳ ゴシック"/>
              <a:ea typeface="ＭＳ ゴシック"/>
            </a:endParaRPr>
          </a:p>
          <a:p>
            <a:pPr algn="l"/>
            <a:r>
              <a:rPr kumimoji="1" lang="ja-JP" altLang="en-US" sz="900" dirty="0">
                <a:latin typeface="ＭＳ ゴシック"/>
                <a:ea typeface="ＭＳ ゴシック"/>
              </a:rPr>
              <a:t>　　　　　　　　 〇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環境基本計画を策定。</a:t>
            </a:r>
            <a:endParaRPr kumimoji="1" lang="ja-JP" altLang="en-US" sz="900" dirty="0">
              <a:latin typeface="ＭＳ ゴシック"/>
              <a:ea typeface="ＭＳ ゴシック"/>
            </a:endParaRPr>
          </a:p>
          <a:p>
            <a:pPr algn="l"/>
            <a:endParaRPr lang="ja-JP" altLang="en-US" sz="900">
              <a:latin typeface="ＭＳ ゴシック"/>
              <a:ea typeface="ＭＳ ゴシック"/>
            </a:endParaRPr>
          </a:p>
          <a:p>
            <a:pPr algn="l"/>
            <a:r>
              <a:rPr kumimoji="1" lang="ja-JP" altLang="en-US" sz="900" dirty="0">
                <a:latin typeface="ＭＳ ゴシック"/>
                <a:ea typeface="ＭＳ ゴシック"/>
              </a:rPr>
              <a:t>平成16年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（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2004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） 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〇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幸手市・五霞町法定合併協議会が解散。</a:t>
            </a:r>
            <a:endParaRPr lang="ja-JP" altLang="en-US" sz="900">
              <a:latin typeface="ＭＳ ゴシック"/>
              <a:ea typeface="ＭＳ ゴシック"/>
            </a:endParaRPr>
          </a:p>
          <a:p>
            <a:pPr algn="l"/>
            <a:r>
              <a:rPr kumimoji="1" lang="ja-JP" altLang="en-US" sz="900" dirty="0">
                <a:latin typeface="ＭＳ ゴシック"/>
                <a:ea typeface="ＭＳ ゴシック"/>
              </a:rPr>
              <a:t>                 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〇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利根川・江戸川堤防強化事業住民説明会を開始。</a:t>
            </a:r>
            <a:endParaRPr lang="ja-JP" altLang="en-US" sz="900">
              <a:latin typeface="ＭＳ ゴシック"/>
              <a:ea typeface="ＭＳ ゴシック"/>
            </a:endParaRPr>
          </a:p>
          <a:p>
            <a:pPr algn="l"/>
            <a:r>
              <a:rPr kumimoji="1" lang="ja-JP" altLang="en-US" sz="900" dirty="0">
                <a:latin typeface="ＭＳ ゴシック"/>
                <a:ea typeface="ＭＳ ゴシック"/>
              </a:rPr>
              <a:t>　　　　　　　　 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〇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電子申請・届出システムの運用を開始。</a:t>
            </a:r>
            <a:endParaRPr lang="ja-JP" altLang="en-US" sz="900">
              <a:latin typeface="ＭＳ ゴシック"/>
              <a:ea typeface="ＭＳ ゴシック"/>
            </a:endParaRPr>
          </a:p>
          <a:p>
            <a:pPr algn="l"/>
            <a:r>
              <a:rPr kumimoji="1" lang="ja-JP" altLang="en-US" sz="900" dirty="0">
                <a:latin typeface="ＭＳ ゴシック"/>
                <a:ea typeface="ＭＳ ゴシック"/>
              </a:rPr>
              <a:t>　　　　　　　　 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〇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中学校校舎の耐震改築工事が完了。</a:t>
            </a:r>
            <a:endParaRPr lang="ja-JP" altLang="en-US" sz="900">
              <a:latin typeface="ＭＳ ゴシック"/>
              <a:ea typeface="ＭＳ ゴシック"/>
            </a:endParaRPr>
          </a:p>
          <a:p>
            <a:pPr algn="l"/>
            <a:r>
              <a:rPr kumimoji="1" lang="ja-JP" altLang="en-US" sz="900" dirty="0">
                <a:latin typeface="ＭＳ ゴシック"/>
                <a:ea typeface="ＭＳ ゴシック"/>
              </a:rPr>
              <a:t>                 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〇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次世代育成支援行動計画を策定。</a:t>
            </a:r>
            <a:endParaRPr lang="ja-JP" altLang="en-US" sz="900">
              <a:latin typeface="ＭＳ ゴシック"/>
              <a:ea typeface="ＭＳ ゴシック"/>
            </a:endParaRPr>
          </a:p>
          <a:p>
            <a:pPr algn="l"/>
            <a:endParaRPr lang="ja-JP" altLang="en-US" sz="900">
              <a:latin typeface="ＭＳ ゴシック"/>
              <a:ea typeface="ＭＳ ゴシック"/>
            </a:endParaRPr>
          </a:p>
          <a:p>
            <a:pPr algn="l"/>
            <a:r>
              <a:rPr kumimoji="1" lang="ja-JP" altLang="en-US" sz="900" dirty="0">
                <a:latin typeface="ＭＳ ゴシック"/>
                <a:ea typeface="ＭＳ ゴシック"/>
              </a:rPr>
              <a:t>平成17年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（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2005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） 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〇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第4次五霞町総合振興計画を策定。</a:t>
            </a:r>
            <a:endParaRPr kumimoji="1" lang="ja-JP" altLang="en-US" sz="900" dirty="0">
              <a:latin typeface="ＭＳ ゴシック"/>
              <a:ea typeface="ＭＳ ゴシック"/>
            </a:endParaRPr>
          </a:p>
          <a:p>
            <a:pPr algn="l"/>
            <a:r>
              <a:rPr kumimoji="1" lang="ja-JP" altLang="en-US" sz="900" dirty="0">
                <a:latin typeface="ＭＳ ゴシック"/>
                <a:ea typeface="ＭＳ ゴシック"/>
              </a:rPr>
              <a:t>　　　　　　　　 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〇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道の駅「ごか」がオープン。</a:t>
            </a:r>
            <a:endParaRPr lang="ja-JP" altLang="en-US" sz="900">
              <a:latin typeface="ＭＳ ゴシック"/>
              <a:ea typeface="ＭＳ ゴシック"/>
            </a:endParaRPr>
          </a:p>
          <a:p>
            <a:pPr algn="l"/>
            <a:r>
              <a:rPr kumimoji="1" lang="ja-JP" altLang="en-US" sz="900" dirty="0">
                <a:latin typeface="ＭＳ ゴシック"/>
                <a:ea typeface="ＭＳ ゴシック"/>
              </a:rPr>
              <a:t>　　　　　　　　 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〇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第1回五霞ふれあい祭りを開催。</a:t>
            </a:r>
            <a:endParaRPr lang="ja-JP" altLang="en-US" sz="900">
              <a:latin typeface="ＭＳ ゴシック"/>
              <a:ea typeface="ＭＳ ゴシック"/>
            </a:endParaRPr>
          </a:p>
          <a:p>
            <a:pPr algn="l"/>
            <a:r>
              <a:rPr kumimoji="1" lang="ja-JP" altLang="en-US" sz="900" dirty="0">
                <a:latin typeface="ＭＳ ゴシック"/>
                <a:ea typeface="ＭＳ ゴシック"/>
              </a:rPr>
              <a:t>　　　　　　　　 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〇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健康日本21五霞町行動計画を策定。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　　　 </a:t>
            </a:r>
            <a:endParaRPr kumimoji="1" lang="ja-JP" altLang="en-US" sz="900" dirty="0">
              <a:latin typeface="ＭＳ ゴシック"/>
              <a:ea typeface="ＭＳ ゴシック"/>
            </a:endParaRPr>
          </a:p>
          <a:p>
            <a:pPr algn="l"/>
            <a:endParaRPr kumimoji="1" lang="ja-JP" altLang="en-US" sz="900" dirty="0">
              <a:latin typeface="ＭＳ ゴシック"/>
              <a:ea typeface="ＭＳ ゴシック"/>
            </a:endParaRPr>
          </a:p>
          <a:p>
            <a:pPr algn="l"/>
            <a:r>
              <a:rPr kumimoji="1" lang="ja-JP" altLang="en-US" sz="900" dirty="0">
                <a:latin typeface="ＭＳ ゴシック"/>
                <a:ea typeface="ＭＳ ゴシック"/>
              </a:rPr>
              <a:t>平成18年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（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2006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） 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〇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五霞町地域包括支援センターを設置。</a:t>
            </a:r>
            <a:endParaRPr lang="ja-JP" altLang="en-US" sz="900">
              <a:latin typeface="ＭＳ ゴシック"/>
              <a:ea typeface="ＭＳ ゴシック"/>
            </a:endParaRPr>
          </a:p>
          <a:p>
            <a:pPr algn="l"/>
            <a:r>
              <a:rPr kumimoji="1" lang="ja-JP" altLang="en-US" sz="900" dirty="0">
                <a:latin typeface="ＭＳ ゴシック"/>
                <a:ea typeface="ＭＳ ゴシック"/>
              </a:rPr>
              <a:t>　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　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　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　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　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　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　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　 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〇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五霞町指定介護予防支援事業所を開設。</a:t>
            </a:r>
            <a:endParaRPr kumimoji="1" lang="ja-JP" altLang="en-US" sz="900" dirty="0">
              <a:latin typeface="ＭＳ ゴシック"/>
              <a:ea typeface="ＭＳ ゴシック"/>
            </a:endParaRPr>
          </a:p>
          <a:p>
            <a:pPr algn="l"/>
            <a:r>
              <a:rPr kumimoji="1" lang="ja-JP" altLang="en-US" sz="900" dirty="0">
                <a:latin typeface="ＭＳ ゴシック"/>
                <a:ea typeface="ＭＳ ゴシック"/>
              </a:rPr>
              <a:t>　　　　　　　　 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〇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町制施行10周年。</a:t>
            </a:r>
            <a:endParaRPr lang="ja-JP" altLang="en-US" sz="900">
              <a:latin typeface="ＭＳ ゴシック"/>
              <a:ea typeface="ＭＳ ゴシック"/>
            </a:endParaRPr>
          </a:p>
          <a:p>
            <a:pPr algn="l"/>
            <a:r>
              <a:rPr kumimoji="1" lang="ja-JP" altLang="en-US" sz="900" dirty="0">
                <a:latin typeface="ＭＳ ゴシック"/>
                <a:ea typeface="ＭＳ ゴシック"/>
              </a:rPr>
              <a:t>                 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〇五霞町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行政改革運営ブラン(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集中改革プラン)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の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策定・公表。 </a:t>
            </a:r>
            <a:endParaRPr lang="ja-JP" altLang="en-US" sz="900">
              <a:latin typeface="ＭＳ ゴシック"/>
              <a:ea typeface="ＭＳ ゴシック"/>
            </a:endParaRPr>
          </a:p>
          <a:p>
            <a:pPr algn="l"/>
            <a:r>
              <a:rPr kumimoji="1" lang="ja-JP" altLang="en-US" sz="900" dirty="0">
                <a:latin typeface="ＭＳ ゴシック"/>
                <a:ea typeface="ＭＳ ゴシック"/>
              </a:rPr>
              <a:t>                 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〇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町道9号線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（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都市計画道路小手指・小福田線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）が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開通。</a:t>
            </a:r>
            <a:endParaRPr kumimoji="1" lang="ja-JP" altLang="en-US" sz="1200" dirty="0">
              <a:latin typeface="ＭＳ ゴシック"/>
              <a:ea typeface="ＭＳ ゴシック"/>
            </a:endParaRPr>
          </a:p>
          <a:p>
            <a:pPr algn="l"/>
            <a:endParaRPr kumimoji="1" lang="ja-JP" altLang="en-US" sz="900" dirty="0">
              <a:latin typeface="ＭＳ ゴシック"/>
              <a:ea typeface="ＭＳ ゴシック"/>
            </a:endParaRPr>
          </a:p>
          <a:p>
            <a:pPr algn="l"/>
            <a:r>
              <a:rPr kumimoji="1" lang="ja-JP" altLang="en-US" sz="900" dirty="0">
                <a:latin typeface="ＭＳ ゴシック"/>
                <a:ea typeface="ＭＳ ゴシック"/>
              </a:rPr>
              <a:t>平成19年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（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2007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） 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〇五霞町役場温室効果ガス削減計画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（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第2次改定版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）を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策定。</a:t>
            </a:r>
            <a:endParaRPr lang="ja-JP" altLang="en-US" sz="900">
              <a:latin typeface="ＭＳ ゴシック"/>
              <a:ea typeface="ＭＳ ゴシック"/>
            </a:endParaRPr>
          </a:p>
          <a:p>
            <a:pPr algn="l"/>
            <a:endParaRPr kumimoji="1" lang="ja-JP" altLang="en-US" sz="900" dirty="0">
              <a:latin typeface="ＭＳ ゴシック"/>
              <a:ea typeface="ＭＳ ゴシック"/>
            </a:endParaRPr>
          </a:p>
          <a:p>
            <a:pPr algn="l"/>
            <a:r>
              <a:rPr kumimoji="1" lang="ja-JP" altLang="en-US" sz="900" dirty="0">
                <a:latin typeface="ＭＳ ゴシック"/>
                <a:ea typeface="ＭＳ ゴシック"/>
              </a:rPr>
              <a:t>平成20年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（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2008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） 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〇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山王地区河川防災ステーション工事が完了。</a:t>
            </a:r>
            <a:endParaRPr lang="ja-JP" altLang="en-US" sz="900">
              <a:latin typeface="ＭＳ ゴシック"/>
              <a:ea typeface="ＭＳ ゴシック"/>
            </a:endParaRPr>
          </a:p>
          <a:p>
            <a:pPr algn="l"/>
            <a:r>
              <a:rPr kumimoji="1" lang="ja-JP" altLang="en-US" sz="900" dirty="0">
                <a:latin typeface="ＭＳ ゴシック"/>
                <a:ea typeface="ＭＳ ゴシック"/>
              </a:rPr>
              <a:t>　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　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　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　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　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　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　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　 〇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後期高齢者医療制度がスタート。</a:t>
            </a:r>
            <a:endParaRPr kumimoji="1" lang="ja-JP" altLang="en-US" sz="900" dirty="0">
              <a:latin typeface="ＭＳ ゴシック"/>
              <a:ea typeface="ＭＳ ゴシック"/>
            </a:endParaRPr>
          </a:p>
          <a:p>
            <a:pPr algn="l"/>
            <a:endParaRPr kumimoji="1" lang="ja-JP" altLang="en-US" sz="900" dirty="0">
              <a:latin typeface="ＭＳ ゴシック"/>
              <a:ea typeface="ＭＳ ゴシック"/>
            </a:endParaRPr>
          </a:p>
          <a:p>
            <a:pPr algn="l"/>
            <a:r>
              <a:rPr kumimoji="1" lang="ja-JP" altLang="en-US" sz="900" dirty="0">
                <a:latin typeface="ＭＳ ゴシック"/>
                <a:ea typeface="ＭＳ ゴシック"/>
              </a:rPr>
              <a:t>平成21年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（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2009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） 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〇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第4期五霞町高齢者福祉計画・介護保険事業計画を策定。</a:t>
            </a:r>
            <a:endParaRPr lang="ja-JP" altLang="en-US" sz="900">
              <a:latin typeface="ＭＳ ゴシック"/>
              <a:ea typeface="ＭＳ ゴシック"/>
            </a:endParaRPr>
          </a:p>
          <a:p>
            <a:pPr algn="l"/>
            <a:r>
              <a:rPr kumimoji="1" lang="ja-JP" altLang="en-US" sz="900" dirty="0">
                <a:latin typeface="ＭＳ ゴシック"/>
                <a:ea typeface="ＭＳ ゴシック"/>
              </a:rPr>
              <a:t> 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 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 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 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 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 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 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 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 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 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 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 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 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 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 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 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 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〇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第2期五霞町障害福祉計画を策定。</a:t>
            </a:r>
            <a:endParaRPr kumimoji="1" lang="ja-JP" altLang="en-US" sz="900" dirty="0">
              <a:latin typeface="ＭＳ ゴシック"/>
              <a:ea typeface="ＭＳ ゴシック"/>
            </a:endParaRPr>
          </a:p>
          <a:p>
            <a:pPr algn="l"/>
            <a:endParaRPr kumimoji="1" lang="ja-JP" altLang="en-US" sz="900" dirty="0">
              <a:latin typeface="ＭＳ ゴシック"/>
              <a:ea typeface="ＭＳ ゴシック"/>
            </a:endParaRPr>
          </a:p>
          <a:p>
            <a:pPr algn="l"/>
            <a:r>
              <a:rPr kumimoji="1" lang="ja-JP" altLang="en-US" sz="900" dirty="0">
                <a:latin typeface="ＭＳ ゴシック"/>
                <a:ea typeface="ＭＳ ゴシック"/>
              </a:rPr>
              <a:t>平成22年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（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2010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） 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〇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五霞町次世代育成支援行動計画を策定。</a:t>
            </a:r>
            <a:endParaRPr lang="ja-JP" altLang="en-US" sz="900">
              <a:latin typeface="ＭＳ ゴシック"/>
              <a:ea typeface="ＭＳ ゴシック"/>
            </a:endParaRPr>
          </a:p>
          <a:p>
            <a:pPr algn="l"/>
            <a:r>
              <a:rPr kumimoji="1" lang="ja-JP" altLang="en-US" sz="900" dirty="0">
                <a:latin typeface="ＭＳ ゴシック"/>
                <a:ea typeface="ＭＳ ゴシック"/>
              </a:rPr>
              <a:t>                 〇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第5次五霞町総合計画を策定。 </a:t>
            </a:r>
            <a:endParaRPr kumimoji="1" lang="ja-JP" altLang="en-US" sz="900" dirty="0">
              <a:latin typeface="ＭＳ ゴシック"/>
              <a:ea typeface="ＭＳ ゴシック"/>
            </a:endParaRPr>
          </a:p>
          <a:p>
            <a:pPr algn="l"/>
            <a:r>
              <a:rPr kumimoji="1" lang="ja-JP" altLang="en-US" sz="900" dirty="0">
                <a:latin typeface="ＭＳ ゴシック"/>
                <a:ea typeface="ＭＳ ゴシック"/>
              </a:rPr>
              <a:t>                 〇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役場窓口でのパスポート申請受付・交付が始まる。</a:t>
            </a:r>
            <a:endParaRPr lang="ja-JP" altLang="en-US" sz="900">
              <a:latin typeface="ＭＳ ゴシック"/>
              <a:ea typeface="ＭＳ ゴシック"/>
            </a:endParaRPr>
          </a:p>
          <a:p>
            <a:pPr algn="l"/>
            <a:r>
              <a:rPr kumimoji="1" lang="ja-JP" altLang="en-US" sz="900" dirty="0">
                <a:latin typeface="ＭＳ ゴシック"/>
                <a:ea typeface="ＭＳ ゴシック"/>
              </a:rPr>
              <a:t>　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　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　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　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　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　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　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　 〇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消費生活相談窓口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を開設。</a:t>
            </a:r>
            <a:endParaRPr kumimoji="1" lang="ja-JP" altLang="en-US" sz="900" dirty="0">
              <a:latin typeface="ＭＳ ゴシック"/>
              <a:ea typeface="ＭＳ ゴシック"/>
            </a:endParaRPr>
          </a:p>
          <a:p>
            <a:pPr algn="l"/>
            <a:endParaRPr kumimoji="1" lang="ja-JP" altLang="en-US" sz="900" dirty="0">
              <a:latin typeface="ＭＳ ゴシック"/>
              <a:ea typeface="ＭＳ ゴシック"/>
            </a:endParaRPr>
          </a:p>
          <a:p>
            <a:pPr algn="l"/>
            <a:r>
              <a:rPr kumimoji="1" lang="ja-JP" altLang="en-US" sz="900" dirty="0">
                <a:latin typeface="ＭＳ ゴシック"/>
                <a:ea typeface="ＭＳ ゴシック"/>
              </a:rPr>
              <a:t>平成23年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（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2011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） 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〇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東日本大震災発生。五霞町では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震度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5強を観測。</a:t>
            </a:r>
            <a:endParaRPr lang="ja-JP" altLang="en-US" sz="900">
              <a:latin typeface="ＭＳ ゴシック"/>
              <a:ea typeface="ＭＳ ゴシック"/>
            </a:endParaRPr>
          </a:p>
          <a:p>
            <a:pPr algn="l"/>
            <a:r>
              <a:rPr kumimoji="1" lang="ja-JP" altLang="en-US" sz="900" dirty="0">
                <a:latin typeface="ＭＳ ゴシック"/>
                <a:ea typeface="ＭＳ ゴシック"/>
              </a:rPr>
              <a:t>　　　　　　　　 〇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町制施行15周年。</a:t>
            </a:r>
            <a:endParaRPr kumimoji="1" lang="ja-JP" altLang="en-US" sz="900" dirty="0">
              <a:latin typeface="ＭＳ ゴシック"/>
              <a:ea typeface="ＭＳ ゴシック"/>
            </a:endParaRPr>
          </a:p>
          <a:p>
            <a:pPr algn="l"/>
            <a:r>
              <a:rPr kumimoji="1" lang="ja-JP" altLang="en-US" sz="900" dirty="0">
                <a:latin typeface="ＭＳ ゴシック"/>
                <a:ea typeface="ＭＳ ゴシック"/>
              </a:rPr>
              <a:t>　　　　　　　　 〇五霞町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地域福祉計画を策定。</a:t>
            </a:r>
            <a:endParaRPr kumimoji="1" lang="ja-JP" altLang="en-US" sz="900" dirty="0">
              <a:latin typeface="ＭＳ ゴシック"/>
              <a:ea typeface="ＭＳ ゴシック"/>
            </a:endParaRPr>
          </a:p>
          <a:p>
            <a:pPr algn="l"/>
            <a:r>
              <a:rPr kumimoji="1" lang="ja-JP" altLang="en-US" sz="900" dirty="0">
                <a:latin typeface="ＭＳ ゴシック"/>
                <a:ea typeface="ＭＳ ゴシック"/>
              </a:rPr>
              <a:t>                 〇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ごか水辺公園が開園。</a:t>
            </a:r>
            <a:endParaRPr kumimoji="1" lang="ja-JP" altLang="en-US" sz="900" dirty="0">
              <a:latin typeface="ＭＳ ゴシック"/>
              <a:ea typeface="ＭＳ ゴシック"/>
            </a:endParaRPr>
          </a:p>
          <a:p>
            <a:pPr algn="l"/>
            <a:endParaRPr kumimoji="1" lang="ja-JP" altLang="en-US" sz="900" dirty="0">
              <a:latin typeface="ＭＳ ゴシック"/>
              <a:ea typeface="ＭＳ ゴシック"/>
            </a:endParaRPr>
          </a:p>
          <a:p>
            <a:pPr algn="l"/>
            <a:r>
              <a:rPr kumimoji="1" lang="ja-JP" altLang="en-US" sz="900" dirty="0">
                <a:latin typeface="ＭＳ ゴシック"/>
                <a:ea typeface="ＭＳ ゴシック"/>
              </a:rPr>
              <a:t>平成24年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（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2012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） 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〇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五霞町イメージキャラクター「ごかりん」が誕生。</a:t>
            </a:r>
            <a:endParaRPr lang="ja-JP" altLang="en-US" sz="900">
              <a:latin typeface="ＭＳ ゴシック"/>
              <a:ea typeface="ＭＳ ゴシック"/>
            </a:endParaRPr>
          </a:p>
          <a:p>
            <a:pPr algn="l"/>
            <a:r>
              <a:rPr kumimoji="1" lang="ja-JP" altLang="en-US" sz="900" dirty="0">
                <a:latin typeface="ＭＳ ゴシック"/>
                <a:ea typeface="ＭＳ ゴシック"/>
              </a:rPr>
              <a:t>                 〇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夜間収納窓口を開設。</a:t>
            </a:r>
            <a:endParaRPr kumimoji="1" lang="ja-JP" altLang="en-US" sz="900" dirty="0">
              <a:latin typeface="ＭＳ ゴシック"/>
              <a:ea typeface="ＭＳ ゴシック"/>
            </a:endParaRPr>
          </a:p>
          <a:p>
            <a:pPr algn="l"/>
            <a:r>
              <a:rPr kumimoji="1" lang="ja-JP" altLang="en-US" sz="900" dirty="0">
                <a:latin typeface="ＭＳ ゴシック"/>
                <a:ea typeface="ＭＳ ゴシック"/>
              </a:rPr>
              <a:t>                 〇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指定避難所である公共施設へ太陽光エネルギーを設置。</a:t>
            </a:r>
            <a:endParaRPr kumimoji="1" lang="ja-JP" altLang="en-US" sz="900" dirty="0">
              <a:latin typeface="ＭＳ ゴシック"/>
              <a:ea typeface="ＭＳ ゴシック"/>
            </a:endParaRPr>
          </a:p>
          <a:p>
            <a:pPr algn="l"/>
            <a:r>
              <a:rPr kumimoji="1" lang="ja-JP" altLang="en-US" sz="900" dirty="0">
                <a:latin typeface="ＭＳ ゴシック"/>
                <a:ea typeface="ＭＳ ゴシック"/>
              </a:rPr>
              <a:t>                 〇</a:t>
            </a:r>
            <a:r>
              <a:rPr kumimoji="1" lang="ja-JP" altLang="en-US" sz="900" dirty="0">
                <a:latin typeface="ＭＳ ゴシック"/>
                <a:ea typeface="ＭＳ ゴシック"/>
              </a:rPr>
              <a:t>五霞町史刊行。</a:t>
            </a:r>
            <a:endParaRPr kumimoji="1" lang="ja-JP" altLang="en-US" sz="900" dirty="0">
              <a:latin typeface="ＭＳ ゴシック"/>
              <a:ea typeface="ＭＳ ゴシック"/>
            </a:endParaRPr>
          </a:p>
          <a:p>
            <a:pPr algn="l"/>
            <a:endParaRPr kumimoji="1" lang="ja-JP" altLang="en-US" sz="900" dirty="0">
              <a:latin typeface="ＭＳ ゴシック"/>
              <a:ea typeface="ＭＳ ゴシック"/>
            </a:endParaRPr>
          </a:p>
        </p:txBody>
      </p:sp>
      <p:sp>
        <p:nvSpPr>
          <p:cNvPr id="1113" name="直線 10"/>
          <p:cNvSpPr/>
          <p:nvPr/>
        </p:nvSpPr>
        <p:spPr>
          <a:xfrm>
            <a:off x="-98949" y="923192"/>
            <a:ext cx="7056191" cy="0"/>
          </a:xfrm>
          <a:prstGeom prst="line">
            <a:avLst/>
          </a:prstGeom>
          <a:ln w="6350" cap="flat" cmpd="sng" algn="ctr">
            <a:solidFill>
              <a:schemeClr val="tx2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114" name="直線 11"/>
          <p:cNvSpPr/>
          <p:nvPr/>
        </p:nvSpPr>
        <p:spPr>
          <a:xfrm>
            <a:off x="-239792" y="1238250"/>
            <a:ext cx="7205377" cy="0"/>
          </a:xfrm>
          <a:prstGeom prst="line">
            <a:avLst/>
          </a:prstGeom>
          <a:ln w="6350" cap="flat" cmpd="sng" algn="ctr">
            <a:solidFill>
              <a:schemeClr val="tx2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115" name="直線 12"/>
          <p:cNvSpPr/>
          <p:nvPr/>
        </p:nvSpPr>
        <p:spPr>
          <a:xfrm>
            <a:off x="-107741" y="247650"/>
            <a:ext cx="7056191" cy="0"/>
          </a:xfrm>
          <a:prstGeom prst="line">
            <a:avLst/>
          </a:prstGeom>
          <a:ln w="6350" cap="flat" cmpd="sng" algn="ctr">
            <a:solidFill>
              <a:schemeClr val="tx2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116" name="直線 13"/>
          <p:cNvSpPr/>
          <p:nvPr/>
        </p:nvSpPr>
        <p:spPr>
          <a:xfrm>
            <a:off x="-167988" y="1771650"/>
            <a:ext cx="7205377" cy="0"/>
          </a:xfrm>
          <a:prstGeom prst="line">
            <a:avLst/>
          </a:prstGeom>
          <a:ln w="6350" cap="flat" cmpd="sng" algn="ctr">
            <a:solidFill>
              <a:schemeClr val="tx2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117" name="直線 14"/>
          <p:cNvSpPr/>
          <p:nvPr/>
        </p:nvSpPr>
        <p:spPr>
          <a:xfrm>
            <a:off x="-145474" y="2175164"/>
            <a:ext cx="7205377" cy="0"/>
          </a:xfrm>
          <a:prstGeom prst="line">
            <a:avLst/>
          </a:prstGeom>
          <a:ln w="6350" cap="flat" cmpd="sng" algn="ctr">
            <a:solidFill>
              <a:schemeClr val="tx2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118" name="直線 15"/>
          <p:cNvSpPr/>
          <p:nvPr/>
        </p:nvSpPr>
        <p:spPr>
          <a:xfrm>
            <a:off x="-131619" y="2855769"/>
            <a:ext cx="7205377" cy="0"/>
          </a:xfrm>
          <a:prstGeom prst="line">
            <a:avLst/>
          </a:prstGeom>
          <a:ln w="6350" cap="flat" cmpd="sng" algn="ctr">
            <a:solidFill>
              <a:schemeClr val="tx2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119" name="直線 16"/>
          <p:cNvSpPr/>
          <p:nvPr/>
        </p:nvSpPr>
        <p:spPr>
          <a:xfrm>
            <a:off x="-109105" y="3276601"/>
            <a:ext cx="7205377" cy="0"/>
          </a:xfrm>
          <a:prstGeom prst="line">
            <a:avLst/>
          </a:prstGeom>
          <a:ln w="6350" cap="flat" cmpd="sng" algn="ctr">
            <a:solidFill>
              <a:schemeClr val="tx2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120" name="直線 17"/>
          <p:cNvSpPr/>
          <p:nvPr/>
        </p:nvSpPr>
        <p:spPr>
          <a:xfrm>
            <a:off x="-181841" y="3697433"/>
            <a:ext cx="7205377" cy="0"/>
          </a:xfrm>
          <a:prstGeom prst="line">
            <a:avLst/>
          </a:prstGeom>
          <a:ln w="6350" cap="flat" cmpd="sng" algn="ctr">
            <a:solidFill>
              <a:schemeClr val="tx2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121" name="直線 18"/>
          <p:cNvSpPr/>
          <p:nvPr/>
        </p:nvSpPr>
        <p:spPr>
          <a:xfrm>
            <a:off x="-176646" y="4222174"/>
            <a:ext cx="7205377" cy="0"/>
          </a:xfrm>
          <a:prstGeom prst="line">
            <a:avLst/>
          </a:prstGeom>
          <a:ln w="6350" cap="flat" cmpd="sng" algn="ctr">
            <a:solidFill>
              <a:schemeClr val="tx2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122" name="直線 19"/>
          <p:cNvSpPr/>
          <p:nvPr/>
        </p:nvSpPr>
        <p:spPr>
          <a:xfrm>
            <a:off x="-128155" y="5058642"/>
            <a:ext cx="7205377" cy="0"/>
          </a:xfrm>
          <a:prstGeom prst="line">
            <a:avLst/>
          </a:prstGeom>
          <a:ln w="6350" cap="flat" cmpd="sng" algn="ctr">
            <a:solidFill>
              <a:schemeClr val="tx2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123" name="直線 20"/>
          <p:cNvSpPr/>
          <p:nvPr/>
        </p:nvSpPr>
        <p:spPr>
          <a:xfrm>
            <a:off x="-139041" y="5780687"/>
            <a:ext cx="7205377" cy="0"/>
          </a:xfrm>
          <a:prstGeom prst="line">
            <a:avLst/>
          </a:prstGeom>
          <a:ln w="6350" cap="flat" cmpd="sng" algn="ctr">
            <a:solidFill>
              <a:schemeClr val="tx2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124" name="直線 21"/>
          <p:cNvSpPr/>
          <p:nvPr/>
        </p:nvSpPr>
        <p:spPr>
          <a:xfrm>
            <a:off x="-114300" y="6553201"/>
            <a:ext cx="7205377" cy="0"/>
          </a:xfrm>
          <a:prstGeom prst="line">
            <a:avLst/>
          </a:prstGeom>
          <a:ln w="6350" cap="flat" cmpd="sng" algn="ctr">
            <a:solidFill>
              <a:schemeClr val="tx2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125" name="直線 22"/>
          <p:cNvSpPr/>
          <p:nvPr/>
        </p:nvSpPr>
        <p:spPr>
          <a:xfrm>
            <a:off x="-140278" y="6838951"/>
            <a:ext cx="7205377" cy="0"/>
          </a:xfrm>
          <a:prstGeom prst="line">
            <a:avLst/>
          </a:prstGeom>
          <a:ln w="6350" cap="flat" cmpd="sng" algn="ctr">
            <a:solidFill>
              <a:schemeClr val="tx2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126" name="直線 23"/>
          <p:cNvSpPr/>
          <p:nvPr/>
        </p:nvSpPr>
        <p:spPr>
          <a:xfrm>
            <a:off x="-166255" y="7237269"/>
            <a:ext cx="7205377" cy="0"/>
          </a:xfrm>
          <a:prstGeom prst="line">
            <a:avLst/>
          </a:prstGeom>
          <a:ln w="6350" cap="flat" cmpd="sng" algn="ctr">
            <a:solidFill>
              <a:schemeClr val="tx2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127" name="直線 24"/>
          <p:cNvSpPr/>
          <p:nvPr/>
        </p:nvSpPr>
        <p:spPr>
          <a:xfrm>
            <a:off x="-157596" y="7661565"/>
            <a:ext cx="7205377" cy="0"/>
          </a:xfrm>
          <a:prstGeom prst="line">
            <a:avLst/>
          </a:prstGeom>
          <a:ln w="6350" cap="flat" cmpd="sng" algn="ctr">
            <a:solidFill>
              <a:schemeClr val="tx2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128" name="直線 26"/>
          <p:cNvSpPr/>
          <p:nvPr/>
        </p:nvSpPr>
        <p:spPr>
          <a:xfrm>
            <a:off x="-114301" y="8354292"/>
            <a:ext cx="7205377" cy="0"/>
          </a:xfrm>
          <a:prstGeom prst="line">
            <a:avLst/>
          </a:prstGeom>
          <a:ln w="6350" cap="flat" cmpd="sng" algn="ctr">
            <a:solidFill>
              <a:schemeClr val="tx2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129" name="直線 27"/>
          <p:cNvSpPr/>
          <p:nvPr/>
        </p:nvSpPr>
        <p:spPr>
          <a:xfrm>
            <a:off x="-131618" y="9038360"/>
            <a:ext cx="7205377" cy="0"/>
          </a:xfrm>
          <a:prstGeom prst="line">
            <a:avLst/>
          </a:prstGeom>
          <a:ln w="6350" cap="flat" cmpd="sng" algn="ctr">
            <a:solidFill>
              <a:schemeClr val="tx2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pic>
        <p:nvPicPr>
          <p:cNvPr id="1130" name="図 4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0367" y="129000"/>
            <a:ext cx="2501900" cy="17896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31" name="図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0367" y="2073000"/>
            <a:ext cx="2501900" cy="18044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32" name="図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0367" y="6033000"/>
            <a:ext cx="2501900" cy="17896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33" name="図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0367" y="8049001"/>
            <a:ext cx="2501900" cy="18030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34" name="図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0367" y="4021253"/>
            <a:ext cx="2501900" cy="18431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タイトル 1"/>
          <p:cNvSpPr>
            <a:spLocks noGrp="1"/>
          </p:cNvSpPr>
          <p:nvPr>
            <p:ph type="ctrTitle"/>
          </p:nvPr>
        </p:nvSpPr>
        <p:spPr>
          <a:xfrm>
            <a:off x="0" y="0"/>
            <a:ext cx="6172200" cy="9915436"/>
          </a:xfrm>
        </p:spPr>
        <p:txBody>
          <a:bodyPr anchor="t" anchorCtr="0">
            <a:normAutofit fontScale="90000"/>
          </a:bodyPr>
          <a:lstStyle/>
          <a:p>
            <a:pPr algn="l"/>
            <a:r>
              <a:rPr kumimoji="1" lang="ja-JP" altLang="en-US" sz="1000" dirty="0">
                <a:latin typeface="ＭＳ ゴシック"/>
                <a:ea typeface="ＭＳ ゴシック"/>
              </a:rPr>
              <a:t>平成25年</a:t>
            </a:r>
            <a:r>
              <a:rPr kumimoji="1" lang="ja-JP" altLang="en-US" sz="1000" dirty="0">
                <a:latin typeface="ＭＳ ゴシック"/>
                <a:ea typeface="ＭＳ ゴシック"/>
              </a:rPr>
              <a:t>（</a:t>
            </a:r>
            <a:r>
              <a:rPr kumimoji="1" lang="ja-JP" altLang="en-US" sz="1000" dirty="0">
                <a:latin typeface="ＭＳ ゴシック"/>
                <a:ea typeface="ＭＳ ゴシック"/>
              </a:rPr>
              <a:t>2013</a:t>
            </a:r>
            <a:r>
              <a:rPr kumimoji="1" lang="ja-JP" altLang="en-US" sz="1000" dirty="0">
                <a:latin typeface="ＭＳ ゴシック"/>
                <a:ea typeface="ＭＳ ゴシック"/>
              </a:rPr>
              <a:t>） </a:t>
            </a:r>
            <a:r>
              <a:rPr kumimoji="1" lang="ja-JP" altLang="en-US" sz="1000" dirty="0">
                <a:latin typeface="ＭＳ ゴシック"/>
                <a:ea typeface="ＭＳ ゴシック"/>
              </a:rPr>
              <a:t>〇</a:t>
            </a:r>
            <a:r>
              <a:rPr kumimoji="1" lang="ja-JP" altLang="en-US" sz="1000" dirty="0">
                <a:latin typeface="ＭＳ ゴシック"/>
                <a:ea typeface="ＭＳ ゴシック"/>
              </a:rPr>
              <a:t>五霞町マリッジサポーター連絡会を発足。</a:t>
            </a:r>
            <a:endParaRPr lang="ja-JP" altLang="en-US" sz="1000">
              <a:latin typeface="ＭＳ ゴシック"/>
              <a:ea typeface="ＭＳ ゴシック"/>
            </a:endParaRPr>
          </a:p>
          <a:p>
            <a:pPr algn="l"/>
            <a:r>
              <a:rPr kumimoji="1" lang="ja-JP" altLang="en-US" sz="1000" dirty="0">
                <a:latin typeface="ＭＳ ゴシック"/>
                <a:ea typeface="ＭＳ ゴシック"/>
              </a:rPr>
              <a:t>                 〇</a:t>
            </a:r>
            <a:r>
              <a:rPr kumimoji="1" lang="ja-JP" altLang="en-US" sz="1000" dirty="0">
                <a:latin typeface="ＭＳ ゴシック"/>
                <a:ea typeface="ＭＳ ゴシック"/>
              </a:rPr>
              <a:t>五霞町コミュニティー交通の実証運行を開始。</a:t>
            </a:r>
            <a:endParaRPr lang="ja-JP" altLang="en-US" sz="1000">
              <a:latin typeface="ＭＳ ゴシック"/>
              <a:ea typeface="ＭＳ ゴシック"/>
            </a:endParaRPr>
          </a:p>
          <a:p>
            <a:pPr algn="l"/>
            <a:r>
              <a:rPr kumimoji="1" lang="ja-JP" altLang="en-US" sz="1000" dirty="0">
                <a:latin typeface="ＭＳ ゴシック"/>
                <a:ea typeface="ＭＳ ゴシック"/>
              </a:rPr>
              <a:t>                 〇五霞</a:t>
            </a:r>
            <a:r>
              <a:rPr kumimoji="1" lang="ja-JP" altLang="en-US" sz="1000" dirty="0">
                <a:latin typeface="ＭＳ ゴシック"/>
                <a:ea typeface="ＭＳ ゴシック"/>
              </a:rPr>
              <a:t>ふれあいセンター大規模修繕工事を実施。</a:t>
            </a:r>
            <a:endParaRPr lang="ja-JP" altLang="en-US" sz="1000">
              <a:latin typeface="ＭＳ ゴシック"/>
              <a:ea typeface="ＭＳ ゴシック"/>
            </a:endParaRPr>
          </a:p>
          <a:p>
            <a:pPr algn="l"/>
            <a:r>
              <a:rPr kumimoji="1" lang="ja-JP" altLang="en-US" sz="1000" dirty="0">
                <a:latin typeface="ＭＳ ゴシック"/>
                <a:ea typeface="ＭＳ ゴシック"/>
              </a:rPr>
              <a:t>　　　　　　　　 〇</a:t>
            </a:r>
            <a:r>
              <a:rPr kumimoji="1" lang="ja-JP" altLang="en-US" sz="1000" dirty="0">
                <a:latin typeface="ＭＳ ゴシック"/>
                <a:ea typeface="ＭＳ ゴシック"/>
              </a:rPr>
              <a:t>道の駅ごかをリニューアル。</a:t>
            </a:r>
            <a:endParaRPr lang="ja-JP" altLang="en-US" sz="1000">
              <a:latin typeface="ＭＳ ゴシック"/>
              <a:ea typeface="ＭＳ ゴシック"/>
            </a:endParaRPr>
          </a:p>
          <a:p>
            <a:pPr algn="l"/>
            <a:r>
              <a:rPr kumimoji="1" lang="ja-JP" altLang="en-US" sz="1000" dirty="0">
                <a:latin typeface="ＭＳ ゴシック"/>
                <a:ea typeface="ＭＳ ゴシック"/>
              </a:rPr>
              <a:t>　　　　　　　　 〇</a:t>
            </a:r>
            <a:r>
              <a:rPr kumimoji="1" lang="ja-JP" altLang="en-US" sz="1000" dirty="0">
                <a:latin typeface="ＭＳ ゴシック"/>
                <a:ea typeface="ＭＳ ゴシック"/>
              </a:rPr>
              <a:t>そば焼酎「川霞」の販売を開始。</a:t>
            </a:r>
            <a:endParaRPr lang="ja-JP" altLang="en-US" sz="1000">
              <a:latin typeface="ＭＳ ゴシック"/>
              <a:ea typeface="ＭＳ ゴシック"/>
            </a:endParaRPr>
          </a:p>
          <a:p>
            <a:pPr algn="l"/>
            <a:r>
              <a:rPr kumimoji="1" lang="ja-JP" altLang="en-US" sz="1000" dirty="0">
                <a:latin typeface="ＭＳ ゴシック"/>
                <a:ea typeface="ＭＳ ゴシック"/>
              </a:rPr>
              <a:t>                 〇</a:t>
            </a:r>
            <a:r>
              <a:rPr kumimoji="1" lang="ja-JP" altLang="en-US" sz="1000" dirty="0">
                <a:latin typeface="ＭＳ ゴシック"/>
                <a:ea typeface="ＭＳ ゴシック"/>
              </a:rPr>
              <a:t>県内初の共同運営による基幹業務システムを構築。</a:t>
            </a:r>
            <a:endParaRPr lang="ja-JP" altLang="en-US" sz="1000">
              <a:latin typeface="ＭＳ ゴシック"/>
              <a:ea typeface="ＭＳ ゴシック"/>
            </a:endParaRPr>
          </a:p>
          <a:p>
            <a:pPr algn="l"/>
            <a:endParaRPr kumimoji="1" lang="ja-JP" altLang="en-US" sz="1000" dirty="0">
              <a:latin typeface="ＭＳ ゴシック"/>
              <a:ea typeface="ＭＳ ゴシック"/>
            </a:endParaRPr>
          </a:p>
          <a:p>
            <a:pPr algn="l"/>
            <a:r>
              <a:rPr kumimoji="1" lang="ja-JP" altLang="en-US" sz="1000" dirty="0">
                <a:latin typeface="ＭＳ ゴシック"/>
                <a:ea typeface="ＭＳ ゴシック"/>
              </a:rPr>
              <a:t>平成26年</a:t>
            </a:r>
            <a:r>
              <a:rPr kumimoji="1" lang="ja-JP" altLang="en-US" sz="1000" dirty="0">
                <a:latin typeface="ＭＳ ゴシック"/>
                <a:ea typeface="ＭＳ ゴシック"/>
              </a:rPr>
              <a:t>（</a:t>
            </a:r>
            <a:r>
              <a:rPr kumimoji="1" lang="ja-JP" altLang="en-US" sz="1000" dirty="0">
                <a:latin typeface="ＭＳ ゴシック"/>
                <a:ea typeface="ＭＳ ゴシック"/>
              </a:rPr>
              <a:t>2014</a:t>
            </a:r>
            <a:r>
              <a:rPr kumimoji="1" lang="ja-JP" altLang="en-US" sz="1000" dirty="0">
                <a:latin typeface="ＭＳ ゴシック"/>
                <a:ea typeface="ＭＳ ゴシック"/>
              </a:rPr>
              <a:t>） </a:t>
            </a:r>
            <a:r>
              <a:rPr kumimoji="1" lang="ja-JP" altLang="en-US" sz="1000" dirty="0">
                <a:latin typeface="ＭＳ ゴシック"/>
                <a:ea typeface="ＭＳ ゴシック"/>
              </a:rPr>
              <a:t>〇</a:t>
            </a:r>
            <a:r>
              <a:rPr kumimoji="1" lang="ja-JP" altLang="en-US" sz="1000" dirty="0">
                <a:latin typeface="ＭＳ ゴシック"/>
                <a:ea typeface="ＭＳ ゴシック"/>
              </a:rPr>
              <a:t>東西小学校にタブレット端末・電子黒板・無線LANを設置。</a:t>
            </a:r>
            <a:endParaRPr lang="ja-JP" altLang="en-US" sz="1000">
              <a:latin typeface="ＭＳ ゴシック"/>
              <a:ea typeface="ＭＳ ゴシック"/>
            </a:endParaRPr>
          </a:p>
          <a:p>
            <a:pPr algn="l"/>
            <a:r>
              <a:rPr kumimoji="1" lang="ja-JP" altLang="en-US" sz="1000" dirty="0">
                <a:latin typeface="ＭＳ ゴシック"/>
                <a:ea typeface="ＭＳ ゴシック"/>
              </a:rPr>
              <a:t>                 〇</a:t>
            </a:r>
            <a:r>
              <a:rPr kumimoji="1" lang="ja-JP" altLang="en-US" sz="1000" dirty="0">
                <a:latin typeface="ＭＳ ゴシック"/>
                <a:ea typeface="ＭＳ ゴシック"/>
              </a:rPr>
              <a:t>道の駅ごかが関東道の駅アワード2014「プレミアム30」に選出される。</a:t>
            </a:r>
            <a:endParaRPr kumimoji="1" lang="ja-JP" altLang="en-US" sz="1000" dirty="0">
              <a:latin typeface="ＭＳ ゴシック"/>
              <a:ea typeface="ＭＳ ゴシック"/>
            </a:endParaRPr>
          </a:p>
          <a:p>
            <a:pPr algn="l"/>
            <a:endParaRPr kumimoji="1" lang="ja-JP" altLang="en-US" sz="1000" dirty="0">
              <a:latin typeface="ＭＳ ゴシック"/>
              <a:ea typeface="ＭＳ ゴシック"/>
            </a:endParaRPr>
          </a:p>
          <a:p>
            <a:pPr algn="l"/>
            <a:r>
              <a:rPr kumimoji="1" lang="ja-JP" altLang="en-US" sz="1000" dirty="0">
                <a:latin typeface="ＭＳ ゴシック"/>
                <a:ea typeface="ＭＳ ゴシック"/>
              </a:rPr>
              <a:t>平成27年</a:t>
            </a:r>
            <a:r>
              <a:rPr kumimoji="1" lang="ja-JP" altLang="en-US" sz="1000" dirty="0">
                <a:latin typeface="ＭＳ ゴシック"/>
                <a:ea typeface="ＭＳ ゴシック"/>
              </a:rPr>
              <a:t>（</a:t>
            </a:r>
            <a:r>
              <a:rPr kumimoji="1" lang="ja-JP" altLang="en-US" sz="1000" dirty="0">
                <a:latin typeface="ＭＳ ゴシック"/>
                <a:ea typeface="ＭＳ ゴシック"/>
              </a:rPr>
              <a:t>2015</a:t>
            </a:r>
            <a:r>
              <a:rPr kumimoji="1" lang="ja-JP" altLang="en-US" sz="1000" dirty="0">
                <a:latin typeface="ＭＳ ゴシック"/>
                <a:ea typeface="ＭＳ ゴシック"/>
              </a:rPr>
              <a:t>） </a:t>
            </a:r>
            <a:r>
              <a:rPr kumimoji="1" lang="ja-JP" altLang="en-US" sz="1000" dirty="0">
                <a:latin typeface="ＭＳ ゴシック"/>
                <a:ea typeface="ＭＳ ゴシック"/>
              </a:rPr>
              <a:t>〇</a:t>
            </a:r>
            <a:r>
              <a:rPr kumimoji="1" lang="ja-JP" altLang="en-US" sz="1000" dirty="0">
                <a:latin typeface="ＭＳ ゴシック"/>
                <a:ea typeface="ＭＳ ゴシック"/>
              </a:rPr>
              <a:t>圏央道五覆ICが開通。</a:t>
            </a:r>
            <a:endParaRPr lang="ja-JP" altLang="en-US" sz="1000">
              <a:latin typeface="ＭＳ ゴシック"/>
              <a:ea typeface="ＭＳ ゴシック"/>
            </a:endParaRPr>
          </a:p>
          <a:p>
            <a:pPr algn="l"/>
            <a:r>
              <a:rPr kumimoji="1" lang="ja-JP" altLang="en-US" sz="1000" dirty="0">
                <a:latin typeface="ＭＳ ゴシック"/>
                <a:ea typeface="ＭＳ ゴシック"/>
              </a:rPr>
              <a:t>                 〇</a:t>
            </a:r>
            <a:r>
              <a:rPr kumimoji="1" lang="ja-JP" altLang="en-US" sz="1000" dirty="0">
                <a:latin typeface="ＭＳ ゴシック"/>
                <a:ea typeface="ＭＳ ゴシック"/>
              </a:rPr>
              <a:t>新4号国道が4車線化。</a:t>
            </a:r>
            <a:endParaRPr lang="ja-JP" altLang="en-US" sz="1000">
              <a:latin typeface="ＭＳ ゴシック"/>
              <a:ea typeface="ＭＳ ゴシック"/>
            </a:endParaRPr>
          </a:p>
          <a:p>
            <a:pPr algn="l"/>
            <a:r>
              <a:rPr kumimoji="1" lang="ja-JP" altLang="en-US" sz="1000" dirty="0">
                <a:latin typeface="ＭＳ ゴシック"/>
                <a:ea typeface="ＭＳ ゴシック"/>
              </a:rPr>
              <a:t>　　　　　　　　 〇</a:t>
            </a:r>
            <a:r>
              <a:rPr kumimoji="1" lang="ja-JP" altLang="en-US" sz="1000" dirty="0">
                <a:latin typeface="ＭＳ ゴシック"/>
                <a:ea typeface="ＭＳ ゴシック"/>
              </a:rPr>
              <a:t>五霞ライスセンターが完成。</a:t>
            </a:r>
            <a:endParaRPr lang="ja-JP" altLang="en-US" sz="1000">
              <a:latin typeface="ＭＳ ゴシック"/>
              <a:ea typeface="ＭＳ ゴシック"/>
            </a:endParaRPr>
          </a:p>
          <a:p>
            <a:pPr algn="l"/>
            <a:r>
              <a:rPr kumimoji="1" lang="ja-JP" altLang="en-US" sz="1000" dirty="0">
                <a:latin typeface="ＭＳ ゴシック"/>
                <a:ea typeface="ＭＳ ゴシック"/>
              </a:rPr>
              <a:t>                 〇</a:t>
            </a:r>
            <a:r>
              <a:rPr kumimoji="1" lang="ja-JP" altLang="en-US" sz="1000" dirty="0">
                <a:latin typeface="ＭＳ ゴシック"/>
                <a:ea typeface="ＭＳ ゴシック"/>
              </a:rPr>
              <a:t>中央公民館耐震化工事・講堂天井改修工事を実施。</a:t>
            </a:r>
            <a:endParaRPr kumimoji="1" lang="ja-JP" altLang="en-US" sz="1000" dirty="0">
              <a:latin typeface="ＭＳ ゴシック"/>
              <a:ea typeface="ＭＳ ゴシック"/>
            </a:endParaRPr>
          </a:p>
          <a:p>
            <a:pPr algn="l"/>
            <a:r>
              <a:rPr kumimoji="1" lang="ja-JP" altLang="en-US" sz="1000" dirty="0">
                <a:latin typeface="ＭＳ ゴシック"/>
                <a:ea typeface="ＭＳ ゴシック"/>
              </a:rPr>
              <a:t>                 〇</a:t>
            </a:r>
            <a:r>
              <a:rPr kumimoji="1" lang="ja-JP" altLang="en-US" sz="1000" dirty="0">
                <a:latin typeface="ＭＳ ゴシック"/>
                <a:ea typeface="ＭＳ ゴシック"/>
              </a:rPr>
              <a:t>五霞町結婚支援員連絡会を設置。</a:t>
            </a:r>
            <a:endParaRPr kumimoji="1" lang="ja-JP" altLang="en-US" sz="1000" dirty="0">
              <a:latin typeface="ＭＳ ゴシック"/>
              <a:ea typeface="ＭＳ ゴシック"/>
            </a:endParaRPr>
          </a:p>
          <a:p>
            <a:pPr algn="l"/>
            <a:endParaRPr kumimoji="1" lang="ja-JP" altLang="en-US" sz="1000" dirty="0">
              <a:latin typeface="ＭＳ ゴシック"/>
              <a:ea typeface="ＭＳ ゴシック"/>
            </a:endParaRPr>
          </a:p>
          <a:p>
            <a:pPr algn="l"/>
            <a:r>
              <a:rPr kumimoji="1" lang="ja-JP" altLang="en-US" sz="1000" dirty="0">
                <a:latin typeface="ＭＳ ゴシック"/>
                <a:ea typeface="ＭＳ ゴシック"/>
              </a:rPr>
              <a:t>平成28年</a:t>
            </a:r>
            <a:r>
              <a:rPr kumimoji="1" lang="ja-JP" altLang="en-US" sz="1000" dirty="0">
                <a:latin typeface="ＭＳ ゴシック"/>
                <a:ea typeface="ＭＳ ゴシック"/>
              </a:rPr>
              <a:t>（</a:t>
            </a:r>
            <a:r>
              <a:rPr kumimoji="1" lang="ja-JP" altLang="en-US" sz="1000" dirty="0">
                <a:latin typeface="ＭＳ ゴシック"/>
                <a:ea typeface="ＭＳ ゴシック"/>
              </a:rPr>
              <a:t>2016</a:t>
            </a:r>
            <a:r>
              <a:rPr kumimoji="1" lang="ja-JP" altLang="en-US" sz="1000" dirty="0">
                <a:latin typeface="ＭＳ ゴシック"/>
                <a:ea typeface="ＭＳ ゴシック"/>
              </a:rPr>
              <a:t>） </a:t>
            </a:r>
            <a:r>
              <a:rPr kumimoji="1" lang="ja-JP" altLang="en-US" sz="1000" dirty="0">
                <a:latin typeface="ＭＳ ゴシック"/>
                <a:ea typeface="ＭＳ ゴシック"/>
              </a:rPr>
              <a:t>〇</a:t>
            </a:r>
            <a:r>
              <a:rPr kumimoji="1" lang="ja-JP" altLang="en-US" sz="1000" dirty="0">
                <a:latin typeface="ＭＳ ゴシック"/>
                <a:ea typeface="ＭＳ ゴシック"/>
              </a:rPr>
              <a:t>町制施行20周年。</a:t>
            </a:r>
            <a:endParaRPr lang="ja-JP" altLang="en-US" sz="1000">
              <a:latin typeface="ＭＳ ゴシック"/>
              <a:ea typeface="ＭＳ ゴシック"/>
            </a:endParaRPr>
          </a:p>
          <a:p>
            <a:pPr algn="l"/>
            <a:r>
              <a:rPr kumimoji="1" lang="ja-JP" altLang="en-US" sz="1000" dirty="0">
                <a:latin typeface="ＭＳ ゴシック"/>
                <a:ea typeface="ＭＳ ゴシック"/>
              </a:rPr>
              <a:t>                 〇</a:t>
            </a:r>
            <a:r>
              <a:rPr kumimoji="1" lang="ja-JP" altLang="en-US" sz="1000" dirty="0">
                <a:latin typeface="ＭＳ ゴシック"/>
                <a:ea typeface="ＭＳ ゴシック"/>
              </a:rPr>
              <a:t>五霞町コミュニティ交通「ごかりん号」が本格運行。</a:t>
            </a:r>
            <a:endParaRPr kumimoji="1" lang="ja-JP" altLang="en-US" sz="1000" dirty="0">
              <a:latin typeface="ＭＳ ゴシック"/>
              <a:ea typeface="ＭＳ ゴシック"/>
            </a:endParaRPr>
          </a:p>
          <a:p>
            <a:pPr algn="l"/>
            <a:endParaRPr kumimoji="1" lang="ja-JP" altLang="en-US" sz="1000" dirty="0">
              <a:latin typeface="ＭＳ ゴシック"/>
              <a:ea typeface="ＭＳ ゴシック"/>
            </a:endParaRPr>
          </a:p>
          <a:p>
            <a:pPr algn="l"/>
            <a:r>
              <a:rPr kumimoji="1" lang="ja-JP" altLang="en-US" sz="1000" dirty="0">
                <a:latin typeface="ＭＳ ゴシック"/>
                <a:ea typeface="ＭＳ ゴシック"/>
              </a:rPr>
              <a:t>平成29年</a:t>
            </a:r>
            <a:r>
              <a:rPr kumimoji="1" lang="ja-JP" altLang="en-US" sz="1000" dirty="0">
                <a:latin typeface="ＭＳ ゴシック"/>
                <a:ea typeface="ＭＳ ゴシック"/>
              </a:rPr>
              <a:t>（</a:t>
            </a:r>
            <a:r>
              <a:rPr kumimoji="1" lang="ja-JP" altLang="en-US" sz="1000" dirty="0">
                <a:latin typeface="ＭＳ ゴシック"/>
                <a:ea typeface="ＭＳ ゴシック"/>
              </a:rPr>
              <a:t>2017</a:t>
            </a:r>
            <a:r>
              <a:rPr kumimoji="1" lang="ja-JP" altLang="en-US" sz="1000" dirty="0">
                <a:latin typeface="ＭＳ ゴシック"/>
                <a:ea typeface="ＭＳ ゴシック"/>
              </a:rPr>
              <a:t>） </a:t>
            </a:r>
            <a:r>
              <a:rPr kumimoji="1" lang="ja-JP" altLang="en-US" sz="1000" dirty="0">
                <a:latin typeface="ＭＳ ゴシック"/>
                <a:ea typeface="ＭＳ ゴシック"/>
              </a:rPr>
              <a:t>〇マイナンバー・マイナンバーカード広報大賞総務大臣表彰を受賞。</a:t>
            </a:r>
            <a:endParaRPr lang="ja-JP" altLang="en-US" sz="1000">
              <a:latin typeface="ＭＳ ゴシック"/>
              <a:ea typeface="ＭＳ ゴシック"/>
            </a:endParaRPr>
          </a:p>
          <a:p>
            <a:pPr algn="l"/>
            <a:r>
              <a:rPr kumimoji="1" lang="ja-JP" altLang="en-US" sz="1000" dirty="0">
                <a:latin typeface="ＭＳ ゴシック"/>
                <a:ea typeface="ＭＳ ゴシック"/>
              </a:rPr>
              <a:t>                 〇第2次五霞町地域福祉計画を策定。</a:t>
            </a:r>
            <a:endParaRPr lang="ja-JP" altLang="en-US" sz="1000">
              <a:latin typeface="ＭＳ ゴシック"/>
              <a:ea typeface="ＭＳ ゴシック"/>
            </a:endParaRPr>
          </a:p>
          <a:p>
            <a:pPr algn="l"/>
            <a:r>
              <a:rPr kumimoji="1" lang="ja-JP" altLang="en-US" sz="1000" dirty="0">
                <a:latin typeface="ＭＳ ゴシック"/>
                <a:ea typeface="ＭＳ ゴシック"/>
              </a:rPr>
              <a:t>                 〇「情報・防災ステーションごか」が完成。</a:t>
            </a:r>
            <a:endParaRPr lang="ja-JP" altLang="en-US" sz="1000">
              <a:latin typeface="ＭＳ ゴシック"/>
              <a:ea typeface="ＭＳ ゴシック"/>
            </a:endParaRPr>
          </a:p>
          <a:p>
            <a:pPr algn="l"/>
            <a:r>
              <a:rPr kumimoji="1" lang="ja-JP" altLang="en-US" sz="1000" dirty="0">
                <a:latin typeface="ＭＳ ゴシック"/>
                <a:ea typeface="ＭＳ ゴシック"/>
              </a:rPr>
              <a:t>                 〇五霞町男女共同参画推進プラン(</a:t>
            </a:r>
            <a:r>
              <a:rPr kumimoji="1" lang="ja-JP" altLang="en-US" sz="1000" dirty="0">
                <a:latin typeface="ＭＳ ゴシック"/>
                <a:ea typeface="ＭＳ ゴシック"/>
              </a:rPr>
              <a:t>後期)</a:t>
            </a:r>
            <a:r>
              <a:rPr kumimoji="1" lang="ja-JP" altLang="en-US" sz="1000" dirty="0">
                <a:latin typeface="ＭＳ ゴシック"/>
                <a:ea typeface="ＭＳ ゴシック"/>
              </a:rPr>
              <a:t>を</a:t>
            </a:r>
            <a:r>
              <a:rPr kumimoji="1" lang="ja-JP" altLang="en-US" sz="1000" dirty="0">
                <a:latin typeface="ＭＳ ゴシック"/>
                <a:ea typeface="ＭＳ ゴシック"/>
              </a:rPr>
              <a:t>策定。</a:t>
            </a:r>
            <a:endParaRPr lang="ja-JP" altLang="en-US" sz="1000">
              <a:latin typeface="ＭＳ ゴシック"/>
              <a:ea typeface="ＭＳ ゴシック"/>
            </a:endParaRPr>
          </a:p>
          <a:p>
            <a:pPr algn="l"/>
            <a:r>
              <a:rPr kumimoji="1" lang="ja-JP" altLang="en-US" sz="1000" dirty="0">
                <a:latin typeface="ＭＳ ゴシック"/>
                <a:ea typeface="ＭＳ ゴシック"/>
              </a:rPr>
              <a:t>                 〇五霞町</a:t>
            </a:r>
            <a:r>
              <a:rPr kumimoji="1" lang="ja-JP" altLang="en-US" sz="1000" dirty="0">
                <a:latin typeface="ＭＳ ゴシック"/>
                <a:ea typeface="ＭＳ ゴシック"/>
              </a:rPr>
              <a:t>公共施設等総合管理計画を</a:t>
            </a:r>
            <a:r>
              <a:rPr kumimoji="1" lang="ja-JP" altLang="en-US" sz="1000" dirty="0">
                <a:latin typeface="ＭＳ ゴシック"/>
                <a:ea typeface="ＭＳ ゴシック"/>
              </a:rPr>
              <a:t>策定。</a:t>
            </a:r>
            <a:endParaRPr lang="ja-JP" altLang="en-US" sz="1000">
              <a:latin typeface="ＭＳ ゴシック"/>
              <a:ea typeface="ＭＳ ゴシック"/>
            </a:endParaRPr>
          </a:p>
          <a:p>
            <a:pPr algn="l"/>
            <a:r>
              <a:rPr kumimoji="1" lang="ja-JP" altLang="en-US" sz="1000" dirty="0">
                <a:latin typeface="ＭＳ ゴシック"/>
                <a:ea typeface="ＭＳ ゴシック"/>
              </a:rPr>
              <a:t>                 〇五霞町空家等対策計画を策定。</a:t>
            </a:r>
            <a:endParaRPr lang="ja-JP" altLang="en-US" sz="1000">
              <a:latin typeface="ＭＳ ゴシック"/>
              <a:ea typeface="ＭＳ ゴシック"/>
            </a:endParaRPr>
          </a:p>
          <a:p>
            <a:pPr algn="l"/>
            <a:r>
              <a:rPr kumimoji="1" lang="ja-JP" altLang="en-US" sz="1000" dirty="0">
                <a:latin typeface="ＭＳ ゴシック"/>
                <a:ea typeface="ＭＳ ゴシック"/>
              </a:rPr>
              <a:t>                 〇小中学校の全教室ヘエアコンを整備。</a:t>
            </a:r>
            <a:endParaRPr lang="ja-JP" altLang="en-US" sz="1000">
              <a:latin typeface="ＭＳ ゴシック"/>
              <a:ea typeface="ＭＳ ゴシック"/>
            </a:endParaRPr>
          </a:p>
          <a:p>
            <a:pPr algn="l"/>
            <a:r>
              <a:rPr kumimoji="1" lang="ja-JP" altLang="en-US" sz="1000" dirty="0">
                <a:latin typeface="ＭＳ ゴシック"/>
                <a:ea typeface="ＭＳ ゴシック"/>
              </a:rPr>
              <a:t>                 〇道の駅来場者数1,000万人を突破。</a:t>
            </a:r>
            <a:endParaRPr lang="ja-JP" altLang="en-US" sz="1000">
              <a:latin typeface="ＭＳ ゴシック"/>
              <a:ea typeface="ＭＳ ゴシック"/>
            </a:endParaRPr>
          </a:p>
          <a:p>
            <a:pPr algn="l"/>
            <a:endParaRPr kumimoji="1" lang="ja-JP" altLang="en-US" sz="1000" dirty="0">
              <a:latin typeface="ＭＳ ゴシック"/>
              <a:ea typeface="ＭＳ ゴシック"/>
            </a:endParaRPr>
          </a:p>
          <a:p>
            <a:pPr algn="l"/>
            <a:r>
              <a:rPr kumimoji="1" lang="ja-JP" altLang="en-US" sz="1000" dirty="0">
                <a:latin typeface="ＭＳ ゴシック"/>
                <a:ea typeface="ＭＳ ゴシック"/>
              </a:rPr>
              <a:t>平成30年</a:t>
            </a:r>
            <a:r>
              <a:rPr kumimoji="1" lang="ja-JP" altLang="en-US" sz="1000" dirty="0">
                <a:latin typeface="ＭＳ ゴシック"/>
                <a:ea typeface="ＭＳ ゴシック"/>
              </a:rPr>
              <a:t>（</a:t>
            </a:r>
            <a:r>
              <a:rPr kumimoji="1" lang="ja-JP" altLang="en-US" sz="1000" dirty="0">
                <a:latin typeface="ＭＳ ゴシック"/>
                <a:ea typeface="ＭＳ ゴシック"/>
              </a:rPr>
              <a:t>2018</a:t>
            </a:r>
            <a:r>
              <a:rPr kumimoji="1" lang="ja-JP" altLang="en-US" sz="1000" dirty="0">
                <a:latin typeface="ＭＳ ゴシック"/>
                <a:ea typeface="ＭＳ ゴシック"/>
              </a:rPr>
              <a:t>） </a:t>
            </a:r>
            <a:r>
              <a:rPr kumimoji="1" lang="ja-JP" altLang="en-US" sz="1000" dirty="0">
                <a:latin typeface="ＭＳ ゴシック"/>
                <a:ea typeface="ＭＳ ゴシック"/>
              </a:rPr>
              <a:t>〇五霞町魅力まるわかりガイドを作成。</a:t>
            </a:r>
            <a:endParaRPr lang="ja-JP" altLang="en-US" sz="1000">
              <a:latin typeface="ＭＳ ゴシック"/>
              <a:ea typeface="ＭＳ ゴシック"/>
            </a:endParaRPr>
          </a:p>
          <a:p>
            <a:pPr algn="l"/>
            <a:r>
              <a:rPr kumimoji="1" lang="ja-JP" altLang="en-US" sz="1000" dirty="0">
                <a:latin typeface="ＭＳ ゴシック"/>
                <a:ea typeface="ＭＳ ゴシック"/>
              </a:rPr>
              <a:t>                 </a:t>
            </a:r>
            <a:r>
              <a:rPr kumimoji="1" lang="ja-JP" altLang="en-US" sz="1000" dirty="0">
                <a:latin typeface="ＭＳ ゴシック"/>
                <a:ea typeface="ＭＳ ゴシック"/>
              </a:rPr>
              <a:t>〇</a:t>
            </a:r>
            <a:r>
              <a:rPr kumimoji="1" lang="ja-JP" altLang="en-US" sz="1000" dirty="0">
                <a:latin typeface="ＭＳ ゴシック"/>
                <a:ea typeface="ＭＳ ゴシック"/>
              </a:rPr>
              <a:t>都市計画道路江川・幸主線が開通。</a:t>
            </a:r>
            <a:endParaRPr lang="ja-JP" altLang="en-US" sz="1000">
              <a:latin typeface="ＭＳ ゴシック"/>
              <a:ea typeface="ＭＳ ゴシック"/>
            </a:endParaRPr>
          </a:p>
          <a:p>
            <a:pPr algn="l"/>
            <a:r>
              <a:rPr kumimoji="1" lang="ja-JP" altLang="en-US" sz="1000" dirty="0">
                <a:latin typeface="ＭＳ ゴシック"/>
                <a:ea typeface="ＭＳ ゴシック"/>
              </a:rPr>
              <a:t>                 〇子ども見守りスクールガードを開始。</a:t>
            </a:r>
            <a:endParaRPr lang="ja-JP" altLang="en-US" sz="1000">
              <a:latin typeface="ＭＳ ゴシック"/>
              <a:ea typeface="ＭＳ ゴシック"/>
            </a:endParaRPr>
          </a:p>
          <a:p>
            <a:pPr algn="l"/>
            <a:r>
              <a:rPr kumimoji="1" lang="ja-JP" altLang="en-US" sz="1000" dirty="0">
                <a:latin typeface="ＭＳ ゴシック"/>
                <a:ea typeface="ＭＳ ゴシック"/>
              </a:rPr>
              <a:t>                 〇かんたん窓口サービスを開始。</a:t>
            </a:r>
            <a:endParaRPr lang="ja-JP" altLang="en-US" sz="1000">
              <a:latin typeface="ＭＳ ゴシック"/>
              <a:ea typeface="ＭＳ ゴシック"/>
            </a:endParaRPr>
          </a:p>
          <a:p>
            <a:pPr algn="l"/>
            <a:r>
              <a:rPr kumimoji="1" lang="ja-JP" altLang="en-US" sz="1000" dirty="0">
                <a:latin typeface="ＭＳ ゴシック"/>
                <a:ea typeface="ＭＳ ゴシック"/>
              </a:rPr>
              <a:t>                 〇2019国体に向け、五霞町ウオーキングプレ大会を開催。</a:t>
            </a:r>
            <a:endParaRPr lang="ja-JP" altLang="en-US" sz="1000">
              <a:latin typeface="ＭＳ ゴシック"/>
              <a:ea typeface="ＭＳ ゴシック"/>
            </a:endParaRPr>
          </a:p>
          <a:p>
            <a:pPr algn="l"/>
            <a:r>
              <a:rPr kumimoji="1" lang="ja-JP" altLang="en-US" sz="1000" dirty="0">
                <a:latin typeface="ＭＳ ゴシック"/>
                <a:ea typeface="ＭＳ ゴシック"/>
              </a:rPr>
              <a:t>                 〇埼玉県の3市2町と結婚支援広域連携協定を締結。</a:t>
            </a:r>
            <a:endParaRPr lang="ja-JP" altLang="en-US" sz="1000">
              <a:latin typeface="ＭＳ ゴシック"/>
              <a:ea typeface="ＭＳ ゴシック"/>
            </a:endParaRPr>
          </a:p>
          <a:p>
            <a:pPr algn="l"/>
            <a:r>
              <a:rPr kumimoji="1" lang="ja-JP" altLang="en-US" sz="1000" dirty="0">
                <a:latin typeface="ＭＳ ゴシック"/>
                <a:ea typeface="ＭＳ ゴシック"/>
              </a:rPr>
              <a:t>                 〇防犯灯をLED化。</a:t>
            </a:r>
            <a:endParaRPr kumimoji="1" lang="ja-JP" altLang="en-US" sz="1050" dirty="0">
              <a:latin typeface="ＭＳ ゴシック"/>
              <a:ea typeface="ＭＳ ゴシック"/>
            </a:endParaRPr>
          </a:p>
          <a:p>
            <a:pPr algn="l"/>
            <a:endParaRPr kumimoji="1" lang="ja-JP" altLang="en-US" sz="1000" dirty="0">
              <a:latin typeface="ＭＳ ゴシック"/>
              <a:ea typeface="ＭＳ ゴシック"/>
            </a:endParaRPr>
          </a:p>
          <a:p>
            <a:pPr algn="l"/>
            <a:r>
              <a:rPr kumimoji="1" lang="ja-JP" altLang="en-US" sz="1000" dirty="0">
                <a:latin typeface="ＭＳ ゴシック"/>
                <a:ea typeface="ＭＳ ゴシック"/>
              </a:rPr>
              <a:t>令和元年（2019） ○五霞誕生130周年記念式典を挙行。</a:t>
            </a:r>
            <a:endParaRPr lang="ja-JP" altLang="en-US" sz="1050">
              <a:latin typeface="ＭＳ ゴシック"/>
              <a:ea typeface="ＭＳ ゴシック"/>
            </a:endParaRPr>
          </a:p>
          <a:p>
            <a:pPr algn="l"/>
            <a:r>
              <a:rPr lang="ja-JP" altLang="en-US" sz="1050">
                <a:latin typeface="ＭＳ ゴシック"/>
                <a:ea typeface="ＭＳ ゴシック"/>
              </a:rPr>
              <a:t>　</a:t>
            </a:r>
            <a:r>
              <a:rPr lang="ja-JP" altLang="en-US" sz="1050">
                <a:latin typeface="ＭＳ ゴシック"/>
                <a:ea typeface="ＭＳ ゴシック"/>
              </a:rPr>
              <a:t>　</a:t>
            </a:r>
            <a:r>
              <a:rPr lang="ja-JP" altLang="en-US" sz="1050">
                <a:latin typeface="ＭＳ ゴシック"/>
                <a:ea typeface="ＭＳ ゴシック"/>
              </a:rPr>
              <a:t>　</a:t>
            </a:r>
            <a:r>
              <a:rPr lang="ja-JP" altLang="en-US" sz="1050">
                <a:latin typeface="ＭＳ ゴシック"/>
                <a:ea typeface="ＭＳ ゴシック"/>
              </a:rPr>
              <a:t>　</a:t>
            </a:r>
            <a:r>
              <a:rPr lang="ja-JP" altLang="en-US" sz="1050">
                <a:latin typeface="ＭＳ ゴシック"/>
                <a:ea typeface="ＭＳ ゴシック"/>
              </a:rPr>
              <a:t>　</a:t>
            </a:r>
            <a:r>
              <a:rPr lang="ja-JP" altLang="en-US" sz="1050">
                <a:latin typeface="ＭＳ ゴシック"/>
                <a:ea typeface="ＭＳ ゴシック"/>
              </a:rPr>
              <a:t>　</a:t>
            </a:r>
            <a:r>
              <a:rPr lang="ja-JP" altLang="en-US" sz="1050">
                <a:latin typeface="ＭＳ ゴシック"/>
                <a:ea typeface="ＭＳ ゴシック"/>
              </a:rPr>
              <a:t>　</a:t>
            </a:r>
            <a:r>
              <a:rPr lang="ja-JP" altLang="en-US" sz="1050">
                <a:latin typeface="ＭＳ ゴシック"/>
                <a:ea typeface="ＭＳ ゴシック"/>
              </a:rPr>
              <a:t>　 ○</a:t>
            </a:r>
            <a:r>
              <a:rPr lang="ja-JP" altLang="en-US" sz="1050">
                <a:latin typeface="ＭＳ ゴシック"/>
                <a:ea typeface="ＭＳ ゴシック"/>
              </a:rPr>
              <a:t>「幸手市・五霞町合同祝賀花火大会」を開催。</a:t>
            </a:r>
            <a:endParaRPr kumimoji="1" lang="ja-JP" altLang="en-US" sz="1000" dirty="0">
              <a:latin typeface="ＭＳ ゴシック"/>
              <a:ea typeface="ＭＳ ゴシック"/>
            </a:endParaRPr>
          </a:p>
          <a:p>
            <a:pPr algn="l"/>
            <a:endParaRPr kumimoji="1" lang="ja-JP" altLang="en-US" sz="1000" dirty="0">
              <a:latin typeface="ＭＳ ゴシック"/>
              <a:ea typeface="ＭＳ ゴシック"/>
            </a:endParaRPr>
          </a:p>
          <a:p>
            <a:pPr algn="l"/>
            <a:r>
              <a:rPr kumimoji="1" lang="ja-JP" altLang="en-US" sz="1000" dirty="0">
                <a:latin typeface="ＭＳ ゴシック"/>
                <a:ea typeface="ＭＳ ゴシック"/>
              </a:rPr>
              <a:t>令和2</a:t>
            </a:r>
            <a:r>
              <a:rPr kumimoji="1" lang="ja-JP" altLang="en-US" sz="1000" dirty="0">
                <a:latin typeface="ＭＳ ゴシック"/>
                <a:ea typeface="ＭＳ ゴシック"/>
              </a:rPr>
              <a:t>年 </a:t>
            </a:r>
            <a:r>
              <a:rPr kumimoji="1" lang="ja-JP" altLang="en-US" sz="1000" dirty="0">
                <a:latin typeface="ＭＳ ゴシック"/>
                <a:ea typeface="ＭＳ ゴシック"/>
              </a:rPr>
              <a:t>（</a:t>
            </a:r>
            <a:r>
              <a:rPr kumimoji="1" lang="ja-JP" altLang="en-US" sz="1000" dirty="0">
                <a:latin typeface="ＭＳ ゴシック"/>
                <a:ea typeface="ＭＳ ゴシック"/>
              </a:rPr>
              <a:t>2020</a:t>
            </a:r>
            <a:r>
              <a:rPr kumimoji="1" lang="ja-JP" altLang="en-US" sz="1000" dirty="0">
                <a:latin typeface="ＭＳ ゴシック"/>
                <a:ea typeface="ＭＳ ゴシック"/>
              </a:rPr>
              <a:t>） ○五霞誕生130周年。</a:t>
            </a:r>
            <a:endParaRPr kumimoji="1" lang="ja-JP" altLang="en-US" sz="1000" dirty="0">
              <a:latin typeface="ＭＳ ゴシック"/>
              <a:ea typeface="ＭＳ ゴシック"/>
            </a:endParaRPr>
          </a:p>
          <a:p>
            <a:pPr algn="l"/>
            <a:r>
              <a:rPr kumimoji="1" lang="ja-JP" altLang="en-US" sz="1000" dirty="0">
                <a:latin typeface="ＭＳ ゴシック"/>
                <a:ea typeface="ＭＳ ゴシック"/>
              </a:rPr>
              <a:t>　</a:t>
            </a:r>
            <a:r>
              <a:rPr kumimoji="1" lang="ja-JP" altLang="en-US" sz="1000" dirty="0">
                <a:latin typeface="ＭＳ ゴシック"/>
                <a:ea typeface="ＭＳ ゴシック"/>
              </a:rPr>
              <a:t>　</a:t>
            </a:r>
            <a:r>
              <a:rPr kumimoji="1" lang="ja-JP" altLang="en-US" sz="1000" dirty="0">
                <a:latin typeface="ＭＳ ゴシック"/>
                <a:ea typeface="ＭＳ ゴシック"/>
              </a:rPr>
              <a:t>　</a:t>
            </a:r>
            <a:r>
              <a:rPr kumimoji="1" lang="ja-JP" altLang="en-US" sz="1000" dirty="0">
                <a:latin typeface="ＭＳ ゴシック"/>
                <a:ea typeface="ＭＳ ゴシック"/>
              </a:rPr>
              <a:t>　</a:t>
            </a:r>
            <a:r>
              <a:rPr kumimoji="1" lang="ja-JP" altLang="en-US" sz="1000" dirty="0">
                <a:latin typeface="ＭＳ ゴシック"/>
                <a:ea typeface="ＭＳ ゴシック"/>
              </a:rPr>
              <a:t>　</a:t>
            </a:r>
            <a:r>
              <a:rPr kumimoji="1" lang="ja-JP" altLang="en-US" sz="1000" dirty="0">
                <a:latin typeface="ＭＳ ゴシック"/>
                <a:ea typeface="ＭＳ ゴシック"/>
              </a:rPr>
              <a:t>　</a:t>
            </a:r>
            <a:r>
              <a:rPr kumimoji="1" lang="ja-JP" altLang="en-US" sz="1000" dirty="0">
                <a:latin typeface="ＭＳ ゴシック"/>
                <a:ea typeface="ＭＳ ゴシック"/>
              </a:rPr>
              <a:t>　</a:t>
            </a:r>
            <a:r>
              <a:rPr kumimoji="1" lang="ja-JP" altLang="en-US" sz="1000" dirty="0">
                <a:latin typeface="ＭＳ ゴシック"/>
                <a:ea typeface="ＭＳ ゴシック"/>
              </a:rPr>
              <a:t>　</a:t>
            </a:r>
            <a:r>
              <a:rPr kumimoji="1" lang="ja-JP" altLang="en-US" sz="1000" dirty="0">
                <a:latin typeface="ＭＳ ゴシック"/>
                <a:ea typeface="ＭＳ ゴシック"/>
              </a:rPr>
              <a:t> </a:t>
            </a:r>
            <a:r>
              <a:rPr kumimoji="1" lang="ja-JP" altLang="en-US" sz="1000" dirty="0">
                <a:latin typeface="ＭＳ ゴシック"/>
                <a:ea typeface="ＭＳ ゴシック"/>
              </a:rPr>
              <a:t>○</a:t>
            </a:r>
            <a:r>
              <a:rPr kumimoji="1" lang="ja-JP" altLang="en-US" sz="1000" dirty="0">
                <a:latin typeface="ＭＳ ゴシック"/>
                <a:ea typeface="ＭＳ ゴシック"/>
              </a:rPr>
              <a:t>第6次五霞町総合計画を策定。</a:t>
            </a:r>
            <a:endParaRPr kumimoji="1" lang="ja-JP" altLang="en-US" sz="1000" dirty="0">
              <a:latin typeface="ＭＳ ゴシック"/>
              <a:ea typeface="ＭＳ ゴシック"/>
            </a:endParaRPr>
          </a:p>
          <a:p>
            <a:pPr algn="l"/>
            <a:r>
              <a:rPr kumimoji="1" lang="ja-JP" altLang="en-US" sz="1000" dirty="0">
                <a:latin typeface="ＭＳ ゴシック"/>
                <a:ea typeface="ＭＳ ゴシック"/>
              </a:rPr>
              <a:t>　</a:t>
            </a:r>
            <a:r>
              <a:rPr kumimoji="1" lang="ja-JP" altLang="en-US" sz="1000" dirty="0">
                <a:latin typeface="ＭＳ ゴシック"/>
                <a:ea typeface="ＭＳ ゴシック"/>
              </a:rPr>
              <a:t>　</a:t>
            </a:r>
            <a:r>
              <a:rPr kumimoji="1" lang="ja-JP" altLang="en-US" sz="1000" dirty="0">
                <a:latin typeface="ＭＳ ゴシック"/>
                <a:ea typeface="ＭＳ ゴシック"/>
              </a:rPr>
              <a:t>　</a:t>
            </a:r>
            <a:r>
              <a:rPr kumimoji="1" lang="ja-JP" altLang="en-US" sz="1000" dirty="0">
                <a:latin typeface="ＭＳ ゴシック"/>
                <a:ea typeface="ＭＳ ゴシック"/>
              </a:rPr>
              <a:t>　</a:t>
            </a:r>
            <a:r>
              <a:rPr kumimoji="1" lang="ja-JP" altLang="en-US" sz="1000" dirty="0">
                <a:latin typeface="ＭＳ ゴシック"/>
                <a:ea typeface="ＭＳ ゴシック"/>
              </a:rPr>
              <a:t>　</a:t>
            </a:r>
            <a:r>
              <a:rPr kumimoji="1" lang="ja-JP" altLang="en-US" sz="1000" dirty="0">
                <a:latin typeface="ＭＳ ゴシック"/>
                <a:ea typeface="ＭＳ ゴシック"/>
              </a:rPr>
              <a:t>　</a:t>
            </a:r>
            <a:r>
              <a:rPr kumimoji="1" lang="ja-JP" altLang="en-US" sz="1000" dirty="0">
                <a:latin typeface="ＭＳ ゴシック"/>
                <a:ea typeface="ＭＳ ゴシック"/>
              </a:rPr>
              <a:t>　</a:t>
            </a:r>
            <a:r>
              <a:rPr kumimoji="1" lang="ja-JP" altLang="en-US" sz="1000" dirty="0">
                <a:latin typeface="ＭＳ ゴシック"/>
                <a:ea typeface="ＭＳ ゴシック"/>
              </a:rPr>
              <a:t>　</a:t>
            </a:r>
            <a:r>
              <a:rPr kumimoji="1" lang="ja-JP" altLang="en-US" sz="1000" dirty="0">
                <a:latin typeface="ＭＳ ゴシック"/>
                <a:ea typeface="ＭＳ ゴシック"/>
              </a:rPr>
              <a:t> </a:t>
            </a:r>
            <a:r>
              <a:rPr kumimoji="1" lang="ja-JP" altLang="en-US" sz="1000" dirty="0">
                <a:latin typeface="ＭＳ ゴシック"/>
                <a:ea typeface="ＭＳ ゴシック"/>
              </a:rPr>
              <a:t>○圏央道五霞IC周辺地区開発事業が完了。</a:t>
            </a:r>
            <a:endParaRPr kumimoji="1" lang="ja-JP" altLang="en-US" sz="1000" dirty="0">
              <a:latin typeface="ＭＳ ゴシック"/>
              <a:ea typeface="ＭＳ ゴシック"/>
            </a:endParaRPr>
          </a:p>
          <a:p>
            <a:pPr algn="l"/>
            <a:r>
              <a:rPr kumimoji="1" lang="ja-JP" altLang="en-US" sz="1000" dirty="0">
                <a:latin typeface="ＭＳ ゴシック"/>
                <a:ea typeface="ＭＳ ゴシック"/>
              </a:rPr>
              <a:t>　</a:t>
            </a:r>
            <a:r>
              <a:rPr kumimoji="1" lang="ja-JP" altLang="en-US" sz="1000" dirty="0">
                <a:latin typeface="ＭＳ ゴシック"/>
                <a:ea typeface="ＭＳ ゴシック"/>
              </a:rPr>
              <a:t>　</a:t>
            </a:r>
            <a:r>
              <a:rPr kumimoji="1" lang="ja-JP" altLang="en-US" sz="1000" dirty="0">
                <a:latin typeface="ＭＳ ゴシック"/>
                <a:ea typeface="ＭＳ ゴシック"/>
              </a:rPr>
              <a:t>　</a:t>
            </a:r>
            <a:r>
              <a:rPr kumimoji="1" lang="ja-JP" altLang="en-US" sz="1000" dirty="0">
                <a:latin typeface="ＭＳ ゴシック"/>
                <a:ea typeface="ＭＳ ゴシック"/>
              </a:rPr>
              <a:t>　</a:t>
            </a:r>
            <a:r>
              <a:rPr kumimoji="1" lang="ja-JP" altLang="en-US" sz="1000" dirty="0">
                <a:latin typeface="ＭＳ ゴシック"/>
                <a:ea typeface="ＭＳ ゴシック"/>
              </a:rPr>
              <a:t>　</a:t>
            </a:r>
            <a:r>
              <a:rPr kumimoji="1" lang="ja-JP" altLang="en-US" sz="1000" dirty="0">
                <a:latin typeface="ＭＳ ゴシック"/>
                <a:ea typeface="ＭＳ ゴシック"/>
              </a:rPr>
              <a:t>　</a:t>
            </a:r>
            <a:r>
              <a:rPr kumimoji="1" lang="ja-JP" altLang="en-US" sz="1000" dirty="0">
                <a:latin typeface="ＭＳ ゴシック"/>
                <a:ea typeface="ＭＳ ゴシック"/>
              </a:rPr>
              <a:t>　</a:t>
            </a:r>
            <a:r>
              <a:rPr kumimoji="1" lang="ja-JP" altLang="en-US" sz="1000" dirty="0">
                <a:latin typeface="ＭＳ ゴシック"/>
                <a:ea typeface="ＭＳ ゴシック"/>
              </a:rPr>
              <a:t>　 ○「Street sports park GOkA」がオープン。</a:t>
            </a:r>
            <a:endParaRPr kumimoji="1" lang="ja-JP" altLang="en-US" sz="1000" dirty="0">
              <a:latin typeface="ＭＳ ゴシック"/>
              <a:ea typeface="ＭＳ ゴシック"/>
            </a:endParaRPr>
          </a:p>
          <a:p>
            <a:pPr algn="l"/>
            <a:r>
              <a:rPr kumimoji="1" lang="ja-JP" altLang="en-US" sz="1000" dirty="0">
                <a:latin typeface="ＭＳ ゴシック"/>
                <a:ea typeface="ＭＳ ゴシック"/>
              </a:rPr>
              <a:t>　</a:t>
            </a:r>
            <a:r>
              <a:rPr kumimoji="1" lang="ja-JP" altLang="en-US" sz="1000" dirty="0">
                <a:latin typeface="ＭＳ ゴシック"/>
                <a:ea typeface="ＭＳ ゴシック"/>
              </a:rPr>
              <a:t>　</a:t>
            </a:r>
            <a:r>
              <a:rPr kumimoji="1" lang="ja-JP" altLang="en-US" sz="1000" dirty="0">
                <a:latin typeface="ＭＳ ゴシック"/>
                <a:ea typeface="ＭＳ ゴシック"/>
              </a:rPr>
              <a:t>　</a:t>
            </a:r>
            <a:r>
              <a:rPr kumimoji="1" lang="ja-JP" altLang="en-US" sz="1000" dirty="0">
                <a:latin typeface="ＭＳ ゴシック"/>
                <a:ea typeface="ＭＳ ゴシック"/>
              </a:rPr>
              <a:t>　</a:t>
            </a:r>
            <a:r>
              <a:rPr kumimoji="1" lang="ja-JP" altLang="en-US" sz="1000" dirty="0">
                <a:latin typeface="ＭＳ ゴシック"/>
                <a:ea typeface="ＭＳ ゴシック"/>
              </a:rPr>
              <a:t>　</a:t>
            </a:r>
            <a:r>
              <a:rPr kumimoji="1" lang="ja-JP" altLang="en-US" sz="1000" dirty="0">
                <a:latin typeface="ＭＳ ゴシック"/>
                <a:ea typeface="ＭＳ ゴシック"/>
              </a:rPr>
              <a:t>　</a:t>
            </a:r>
            <a:r>
              <a:rPr kumimoji="1" lang="ja-JP" altLang="en-US" sz="1000" dirty="0">
                <a:latin typeface="ＭＳ ゴシック"/>
                <a:ea typeface="ＭＳ ゴシック"/>
              </a:rPr>
              <a:t>　</a:t>
            </a:r>
            <a:r>
              <a:rPr kumimoji="1" lang="ja-JP" altLang="en-US" sz="1000" dirty="0">
                <a:latin typeface="ＭＳ ゴシック"/>
                <a:ea typeface="ＭＳ ゴシック"/>
              </a:rPr>
              <a:t>　</a:t>
            </a:r>
            <a:r>
              <a:rPr kumimoji="1" lang="ja-JP" altLang="en-US" sz="1000" dirty="0">
                <a:latin typeface="ＭＳ ゴシック"/>
                <a:ea typeface="ＭＳ ゴシック"/>
              </a:rPr>
              <a:t> </a:t>
            </a:r>
            <a:r>
              <a:rPr kumimoji="1" lang="ja-JP" altLang="en-US" sz="1000" dirty="0">
                <a:latin typeface="ＭＳ ゴシック"/>
                <a:ea typeface="ＭＳ ゴシック"/>
              </a:rPr>
              <a:t>○</a:t>
            </a:r>
            <a:r>
              <a:rPr kumimoji="1" lang="ja-JP" altLang="en-US" sz="1000" dirty="0">
                <a:latin typeface="ＭＳ ゴシック"/>
                <a:ea typeface="ＭＳ ゴシック"/>
              </a:rPr>
              <a:t>五霞町立小学校統合及び小中一貫教育基本方針を策定。</a:t>
            </a:r>
            <a:endParaRPr kumimoji="1" lang="ja-JP" altLang="en-US" sz="1000" dirty="0">
              <a:latin typeface="ＭＳ ゴシック"/>
              <a:ea typeface="ＭＳ ゴシック"/>
            </a:endParaRPr>
          </a:p>
          <a:p>
            <a:pPr algn="l"/>
            <a:endParaRPr kumimoji="1" lang="ja-JP" altLang="en-US" sz="1000" dirty="0">
              <a:latin typeface="ＭＳ ゴシック"/>
              <a:ea typeface="ＭＳ ゴシック"/>
            </a:endParaRPr>
          </a:p>
          <a:p>
            <a:pPr algn="l"/>
            <a:r>
              <a:rPr kumimoji="1" lang="ja-JP" altLang="en-US" sz="1000" dirty="0">
                <a:latin typeface="ＭＳ ゴシック"/>
                <a:ea typeface="ＭＳ ゴシック"/>
              </a:rPr>
              <a:t>令和3年（2021）　</a:t>
            </a:r>
            <a:r>
              <a:rPr lang="ja-JP" altLang="en-US" sz="1050">
                <a:latin typeface="ＭＳ ゴシック"/>
                <a:ea typeface="ＭＳ ゴシック"/>
              </a:rPr>
              <a:t>○</a:t>
            </a:r>
            <a:r>
              <a:rPr lang="ja-JP" altLang="en-US" sz="1050">
                <a:latin typeface="ＭＳ ゴシック"/>
                <a:ea typeface="ＭＳ ゴシック"/>
              </a:rPr>
              <a:t>学校</a:t>
            </a:r>
            <a:r>
              <a:rPr lang="ja-JP" altLang="en-US" sz="1050">
                <a:latin typeface="ＭＳ ゴシック"/>
                <a:ea typeface="ＭＳ ゴシック"/>
              </a:rPr>
              <a:t>統合後の小学校名を「五霞町立五霞小学</a:t>
            </a:r>
            <a:r>
              <a:rPr lang="ja-JP" altLang="en-US" sz="1050">
                <a:latin typeface="ＭＳ ゴシック"/>
                <a:ea typeface="ＭＳ ゴシック"/>
              </a:rPr>
              <a:t>校」に決定。</a:t>
            </a:r>
            <a:r>
              <a:rPr lang="ja-JP" altLang="en-US" sz="1050">
                <a:latin typeface="ＭＳ ゴシック"/>
                <a:ea typeface="ＭＳ ゴシック"/>
              </a:rPr>
              <a:t> </a:t>
            </a:r>
            <a:endParaRPr sz="1050">
              <a:latin typeface="ＭＳ ゴシック"/>
              <a:ea typeface="ＭＳ ゴシック"/>
            </a:endParaRPr>
          </a:p>
          <a:p>
            <a:pPr algn="l"/>
            <a:r>
              <a:rPr lang="ja-JP" altLang="en-US" sz="1050">
                <a:latin typeface="ＭＳ ゴシック"/>
                <a:ea typeface="ＭＳ ゴシック"/>
              </a:rPr>
              <a:t>　　　　　　　 　○</a:t>
            </a:r>
            <a:r>
              <a:rPr lang="ja-JP" altLang="en-US" sz="1050">
                <a:latin typeface="ＭＳ ゴシック"/>
                <a:ea typeface="ＭＳ ゴシック"/>
              </a:rPr>
              <a:t>五霞町まちのしごと改革大綱及びアクションプランを</a:t>
            </a:r>
            <a:r>
              <a:rPr lang="ja-JP" altLang="en-US" sz="1050">
                <a:latin typeface="ＭＳ ゴシック"/>
                <a:ea typeface="ＭＳ ゴシック"/>
              </a:rPr>
              <a:t>策定。</a:t>
            </a:r>
            <a:r>
              <a:rPr lang="ja-JP" altLang="en-US" sz="1050">
                <a:latin typeface="ＭＳ ゴシック"/>
                <a:ea typeface="ＭＳ ゴシック"/>
              </a:rPr>
              <a:t> </a:t>
            </a:r>
            <a:endParaRPr sz="1050">
              <a:latin typeface="ＭＳ ゴシック"/>
              <a:ea typeface="ＭＳ ゴシック"/>
            </a:endParaRPr>
          </a:p>
          <a:p>
            <a:pPr algn="l"/>
            <a:endParaRPr kumimoji="1" lang="ja-JP" altLang="en-US" sz="1050" b="0" dirty="0">
              <a:latin typeface="ＭＳ ゴシック"/>
              <a:ea typeface="ＭＳ ゴシック"/>
            </a:endParaRPr>
          </a:p>
          <a:p>
            <a:pPr algn="l"/>
            <a:r>
              <a:rPr kumimoji="1" lang="ja-JP" altLang="en-US" sz="1050" b="0" dirty="0">
                <a:latin typeface="ＭＳ ゴシック"/>
                <a:ea typeface="ＭＳ ゴシック"/>
              </a:rPr>
              <a:t>令和4年（2022）　○</a:t>
            </a:r>
            <a:r>
              <a:rPr lang="ja-JP" altLang="en-US" sz="1050">
                <a:latin typeface="ＭＳ ゴシック"/>
                <a:ea typeface="ＭＳ ゴシック"/>
              </a:rPr>
              <a:t>「</a:t>
            </a:r>
            <a:r>
              <a:rPr lang="ja-JP" altLang="en-US" sz="1050">
                <a:latin typeface="ＭＳ ゴシック"/>
                <a:ea typeface="ＭＳ ゴシック"/>
              </a:rPr>
              <a:t>区</a:t>
            </a:r>
            <a:r>
              <a:rPr lang="ja-JP" altLang="en-US" sz="1050">
                <a:latin typeface="ＭＳ ゴシック"/>
                <a:ea typeface="ＭＳ ゴシック"/>
              </a:rPr>
              <a:t>域指定制度」の運用を開始</a:t>
            </a:r>
            <a:r>
              <a:rPr lang="ja-JP" altLang="en-US" sz="1050">
                <a:latin typeface="ＭＳ ゴシック"/>
                <a:ea typeface="ＭＳ ゴシック"/>
              </a:rPr>
              <a:t>。</a:t>
            </a:r>
            <a:r>
              <a:rPr lang="ja-JP" altLang="en-US" sz="1050" b="0">
                <a:latin typeface="ＭＳ ゴシック"/>
                <a:ea typeface="ＭＳ ゴシック"/>
              </a:rPr>
              <a:t> </a:t>
            </a:r>
            <a:endParaRPr lang="ja-JP" altLang="en-US" sz="1050" b="0">
              <a:latin typeface="ＭＳ ゴシック"/>
              <a:ea typeface="ＭＳ ゴシック"/>
            </a:endParaRPr>
          </a:p>
          <a:p>
            <a:pPr algn="l"/>
            <a:r>
              <a:rPr lang="ja-JP" altLang="en-US" sz="1050" b="0">
                <a:latin typeface="ＭＳ ゴシック"/>
                <a:ea typeface="ＭＳ ゴシック"/>
              </a:rPr>
              <a:t> </a:t>
            </a:r>
            <a:r>
              <a:rPr lang="ja-JP" altLang="en-US" sz="1050" b="0">
                <a:latin typeface="ＭＳ ゴシック"/>
                <a:ea typeface="ＭＳ ゴシック"/>
              </a:rPr>
              <a:t> </a:t>
            </a:r>
            <a:r>
              <a:rPr lang="ja-JP" altLang="en-US" sz="1050" b="0">
                <a:latin typeface="ＭＳ ゴシック"/>
                <a:ea typeface="ＭＳ ゴシック"/>
              </a:rPr>
              <a:t> </a:t>
            </a:r>
            <a:r>
              <a:rPr lang="ja-JP" altLang="en-US" sz="1050" b="0">
                <a:latin typeface="ＭＳ ゴシック"/>
                <a:ea typeface="ＭＳ ゴシック"/>
              </a:rPr>
              <a:t> </a:t>
            </a:r>
            <a:r>
              <a:rPr lang="ja-JP" altLang="en-US" sz="1050" b="0">
                <a:latin typeface="ＭＳ ゴシック"/>
                <a:ea typeface="ＭＳ ゴシック"/>
              </a:rPr>
              <a:t> </a:t>
            </a:r>
            <a:r>
              <a:rPr lang="ja-JP" altLang="en-US" sz="1050" b="0">
                <a:latin typeface="ＭＳ ゴシック"/>
                <a:ea typeface="ＭＳ ゴシック"/>
              </a:rPr>
              <a:t> </a:t>
            </a:r>
            <a:r>
              <a:rPr lang="ja-JP" altLang="en-US" sz="1050" b="0">
                <a:latin typeface="ＭＳ ゴシック"/>
                <a:ea typeface="ＭＳ ゴシック"/>
              </a:rPr>
              <a:t> </a:t>
            </a:r>
            <a:r>
              <a:rPr lang="ja-JP" altLang="en-US" sz="1050" b="0">
                <a:latin typeface="ＭＳ ゴシック"/>
                <a:ea typeface="ＭＳ ゴシック"/>
              </a:rPr>
              <a:t> </a:t>
            </a:r>
            <a:r>
              <a:rPr lang="ja-JP" altLang="en-US" sz="1050" b="0">
                <a:latin typeface="ＭＳ ゴシック"/>
                <a:ea typeface="ＭＳ ゴシック"/>
              </a:rPr>
              <a:t> </a:t>
            </a:r>
            <a:r>
              <a:rPr lang="ja-JP" altLang="en-US" sz="1050" b="0">
                <a:latin typeface="ＭＳ ゴシック"/>
                <a:ea typeface="ＭＳ ゴシック"/>
              </a:rPr>
              <a:t> </a:t>
            </a:r>
            <a:r>
              <a:rPr lang="ja-JP" altLang="en-US" sz="1050" b="0">
                <a:latin typeface="ＭＳ ゴシック"/>
                <a:ea typeface="ＭＳ ゴシック"/>
              </a:rPr>
              <a:t> </a:t>
            </a:r>
            <a:r>
              <a:rPr lang="ja-JP" altLang="en-US" sz="1050" b="0">
                <a:latin typeface="ＭＳ ゴシック"/>
                <a:ea typeface="ＭＳ ゴシック"/>
              </a:rPr>
              <a:t> </a:t>
            </a:r>
            <a:r>
              <a:rPr lang="ja-JP" altLang="en-US" sz="1050" b="0">
                <a:latin typeface="ＭＳ ゴシック"/>
                <a:ea typeface="ＭＳ ゴシック"/>
              </a:rPr>
              <a:t> </a:t>
            </a:r>
            <a:r>
              <a:rPr lang="ja-JP" altLang="en-US" sz="1050" b="0">
                <a:latin typeface="ＭＳ ゴシック"/>
                <a:ea typeface="ＭＳ ゴシック"/>
              </a:rPr>
              <a:t> </a:t>
            </a:r>
            <a:r>
              <a:rPr lang="ja-JP" altLang="en-US" sz="1050" b="0">
                <a:latin typeface="ＭＳ ゴシック"/>
                <a:ea typeface="ＭＳ ゴシック"/>
              </a:rPr>
              <a:t> </a:t>
            </a:r>
            <a:r>
              <a:rPr lang="ja-JP" altLang="en-US" sz="1050" b="0">
                <a:latin typeface="ＭＳ ゴシック"/>
                <a:ea typeface="ＭＳ ゴシック"/>
              </a:rPr>
              <a:t> </a:t>
            </a:r>
            <a:r>
              <a:rPr lang="ja-JP" altLang="en-US" sz="1050" b="0">
                <a:latin typeface="ＭＳ ゴシック"/>
                <a:ea typeface="ＭＳ ゴシック"/>
              </a:rPr>
              <a:t> </a:t>
            </a:r>
            <a:r>
              <a:rPr lang="ja-JP" altLang="en-US" sz="1050">
                <a:latin typeface="ＭＳ ゴシック"/>
                <a:ea typeface="ＭＳ ゴシック"/>
              </a:rPr>
              <a:t>○</a:t>
            </a:r>
            <a:r>
              <a:rPr lang="ja-JP" altLang="en-US" sz="1050">
                <a:latin typeface="ＭＳ ゴシック"/>
                <a:ea typeface="ＭＳ ゴシック"/>
              </a:rPr>
              <a:t>町道5号線が開通。</a:t>
            </a:r>
            <a:endParaRPr sz="1050">
              <a:latin typeface="ＭＳ ゴシック"/>
              <a:ea typeface="ＭＳ ゴシック"/>
            </a:endParaRPr>
          </a:p>
          <a:p>
            <a:pPr algn="l"/>
            <a:r>
              <a:rPr lang="ja-JP" altLang="en-US" sz="1050">
                <a:latin typeface="ＭＳ ゴシック"/>
                <a:ea typeface="ＭＳ ゴシック"/>
              </a:rPr>
              <a:t>　</a:t>
            </a:r>
            <a:r>
              <a:rPr lang="ja-JP" altLang="en-US" sz="1050">
                <a:latin typeface="ＭＳ ゴシック"/>
                <a:ea typeface="ＭＳ ゴシック"/>
              </a:rPr>
              <a:t>　</a:t>
            </a:r>
            <a:r>
              <a:rPr lang="ja-JP" altLang="en-US" sz="1050">
                <a:latin typeface="ＭＳ ゴシック"/>
                <a:ea typeface="ＭＳ ゴシック"/>
              </a:rPr>
              <a:t>　</a:t>
            </a:r>
            <a:r>
              <a:rPr lang="ja-JP" altLang="en-US" sz="1050">
                <a:latin typeface="ＭＳ ゴシック"/>
                <a:ea typeface="ＭＳ ゴシック"/>
              </a:rPr>
              <a:t>　</a:t>
            </a:r>
            <a:r>
              <a:rPr lang="ja-JP" altLang="en-US" sz="1050">
                <a:latin typeface="ＭＳ ゴシック"/>
                <a:ea typeface="ＭＳ ゴシック"/>
              </a:rPr>
              <a:t>　</a:t>
            </a:r>
            <a:r>
              <a:rPr lang="ja-JP" altLang="en-US" sz="1050">
                <a:latin typeface="ＭＳ ゴシック"/>
                <a:ea typeface="ＭＳ ゴシック"/>
              </a:rPr>
              <a:t>　</a:t>
            </a:r>
            <a:r>
              <a:rPr lang="ja-JP" altLang="en-US" sz="1050">
                <a:latin typeface="ＭＳ ゴシック"/>
                <a:ea typeface="ＭＳ ゴシック"/>
              </a:rPr>
              <a:t>　</a:t>
            </a:r>
            <a:r>
              <a:rPr lang="ja-JP" altLang="en-US" sz="1050">
                <a:latin typeface="ＭＳ ゴシック"/>
                <a:ea typeface="ＭＳ ゴシック"/>
              </a:rPr>
              <a:t>　 ○五霞町</a:t>
            </a:r>
            <a:r>
              <a:rPr lang="ja-JP" altLang="en-US" sz="1050">
                <a:latin typeface="ＭＳ ゴシック"/>
                <a:ea typeface="ＭＳ ゴシック"/>
              </a:rPr>
              <a:t>DX推進計画を策定。</a:t>
            </a:r>
            <a:endParaRPr sz="1050">
              <a:latin typeface="ＭＳ ゴシック"/>
              <a:ea typeface="ＭＳ ゴシック"/>
            </a:endParaRPr>
          </a:p>
          <a:p>
            <a:pPr algn="l"/>
            <a:endParaRPr lang="ja-JP" altLang="en-US" sz="1050">
              <a:latin typeface="ＭＳ ゴシック"/>
              <a:ea typeface="ＭＳ ゴシック"/>
            </a:endParaRPr>
          </a:p>
          <a:p>
            <a:pPr algn="l"/>
            <a:r>
              <a:rPr lang="ja-JP" altLang="en-US" sz="1050">
                <a:latin typeface="ＭＳ ゴシック"/>
                <a:ea typeface="ＭＳ ゴシック"/>
              </a:rPr>
              <a:t>令和</a:t>
            </a:r>
            <a:r>
              <a:rPr lang="ja-JP" altLang="en-US" sz="1050">
                <a:latin typeface="ＭＳ ゴシック"/>
                <a:ea typeface="ＭＳ ゴシック"/>
              </a:rPr>
              <a:t>5</a:t>
            </a:r>
            <a:r>
              <a:rPr lang="ja-JP" altLang="en-US" sz="1050">
                <a:latin typeface="ＭＳ ゴシック"/>
                <a:ea typeface="ＭＳ ゴシック"/>
              </a:rPr>
              <a:t>年</a:t>
            </a:r>
            <a:r>
              <a:rPr lang="ja-JP" altLang="en-US" sz="1050">
                <a:latin typeface="ＭＳ ゴシック"/>
                <a:ea typeface="ＭＳ ゴシック"/>
              </a:rPr>
              <a:t>（</a:t>
            </a:r>
            <a:r>
              <a:rPr lang="ja-JP" altLang="en-US" sz="1050">
                <a:latin typeface="ＭＳ ゴシック"/>
                <a:ea typeface="ＭＳ ゴシック"/>
              </a:rPr>
              <a:t>2023</a:t>
            </a:r>
            <a:r>
              <a:rPr lang="ja-JP" altLang="en-US" sz="1050">
                <a:latin typeface="ＭＳ ゴシック"/>
                <a:ea typeface="ＭＳ ゴシック"/>
              </a:rPr>
              <a:t>）</a:t>
            </a:r>
            <a:r>
              <a:rPr lang="ja-JP" altLang="en-US" sz="1050">
                <a:latin typeface="ＭＳ ゴシック"/>
                <a:ea typeface="ＭＳ ゴシック"/>
              </a:rPr>
              <a:t>　</a:t>
            </a:r>
            <a:r>
              <a:rPr lang="ja-JP" altLang="en-US" sz="1050">
                <a:latin typeface="ＭＳ ゴシック"/>
                <a:ea typeface="ＭＳ ゴシック"/>
              </a:rPr>
              <a:t>○</a:t>
            </a:r>
            <a:r>
              <a:rPr lang="ja-JP" altLang="en-US" sz="1050">
                <a:latin typeface="ＭＳ ゴシック"/>
                <a:ea typeface="ＭＳ ゴシック"/>
              </a:rPr>
              <a:t>「ラジコンパークＧｏｋａ」がオープン。</a:t>
            </a:r>
            <a:endParaRPr lang="ja-JP" altLang="en-US" sz="1050">
              <a:latin typeface="ＭＳ ゴシック"/>
              <a:ea typeface="ＭＳ ゴシック"/>
            </a:endParaRPr>
          </a:p>
          <a:p>
            <a:pPr algn="l"/>
            <a:r>
              <a:rPr lang="ja-JP" altLang="en-US" sz="1050">
                <a:latin typeface="ＭＳ ゴシック"/>
                <a:ea typeface="ＭＳ ゴシック"/>
              </a:rPr>
              <a:t>　</a:t>
            </a:r>
            <a:r>
              <a:rPr lang="ja-JP" altLang="en-US" sz="1050">
                <a:latin typeface="ＭＳ ゴシック"/>
                <a:ea typeface="ＭＳ ゴシック"/>
              </a:rPr>
              <a:t>　</a:t>
            </a:r>
            <a:r>
              <a:rPr lang="ja-JP" altLang="en-US" sz="1050">
                <a:latin typeface="ＭＳ ゴシック"/>
                <a:ea typeface="ＭＳ ゴシック"/>
              </a:rPr>
              <a:t>　</a:t>
            </a:r>
            <a:r>
              <a:rPr lang="ja-JP" altLang="en-US" sz="1050">
                <a:latin typeface="ＭＳ ゴシック"/>
                <a:ea typeface="ＭＳ ゴシック"/>
              </a:rPr>
              <a:t>　</a:t>
            </a:r>
            <a:r>
              <a:rPr lang="ja-JP" altLang="en-US" sz="1050">
                <a:latin typeface="ＭＳ ゴシック"/>
                <a:ea typeface="ＭＳ ゴシック"/>
              </a:rPr>
              <a:t>　</a:t>
            </a:r>
            <a:r>
              <a:rPr lang="ja-JP" altLang="en-US" sz="1050">
                <a:latin typeface="ＭＳ ゴシック"/>
                <a:ea typeface="ＭＳ ゴシック"/>
              </a:rPr>
              <a:t>　</a:t>
            </a:r>
            <a:r>
              <a:rPr lang="ja-JP" altLang="en-US" sz="1050">
                <a:latin typeface="ＭＳ ゴシック"/>
                <a:ea typeface="ＭＳ ゴシック"/>
              </a:rPr>
              <a:t>　</a:t>
            </a:r>
            <a:r>
              <a:rPr lang="ja-JP" altLang="en-US" sz="1050">
                <a:latin typeface="ＭＳ ゴシック"/>
                <a:ea typeface="ＭＳ ゴシック"/>
              </a:rPr>
              <a:t>　 </a:t>
            </a:r>
            <a:r>
              <a:rPr lang="ja-JP" altLang="en-US" sz="1050">
                <a:latin typeface="ＭＳ ゴシック"/>
                <a:ea typeface="ＭＳ ゴシック"/>
              </a:rPr>
              <a:t>○保育料を無償化。</a:t>
            </a:r>
            <a:endParaRPr lang="ja-JP" altLang="en-US" sz="1050">
              <a:latin typeface="ＭＳ ゴシック"/>
              <a:ea typeface="ＭＳ ゴシック"/>
            </a:endParaRPr>
          </a:p>
          <a:p>
            <a:pPr algn="l"/>
            <a:r>
              <a:rPr lang="ja-JP" altLang="en-US" sz="1050">
                <a:latin typeface="ＭＳ ゴシック"/>
                <a:ea typeface="ＭＳ ゴシック"/>
              </a:rPr>
              <a:t>　</a:t>
            </a:r>
            <a:r>
              <a:rPr lang="ja-JP" altLang="en-US" sz="1050">
                <a:latin typeface="ＭＳ ゴシック"/>
                <a:ea typeface="ＭＳ ゴシック"/>
              </a:rPr>
              <a:t>　</a:t>
            </a:r>
            <a:r>
              <a:rPr lang="ja-JP" altLang="en-US" sz="1050">
                <a:latin typeface="ＭＳ ゴシック"/>
                <a:ea typeface="ＭＳ ゴシック"/>
              </a:rPr>
              <a:t>　</a:t>
            </a:r>
            <a:r>
              <a:rPr lang="ja-JP" altLang="en-US" sz="1050">
                <a:latin typeface="ＭＳ ゴシック"/>
                <a:ea typeface="ＭＳ ゴシック"/>
              </a:rPr>
              <a:t>　</a:t>
            </a:r>
            <a:r>
              <a:rPr lang="ja-JP" altLang="en-US" sz="1050">
                <a:latin typeface="ＭＳ ゴシック"/>
                <a:ea typeface="ＭＳ ゴシック"/>
              </a:rPr>
              <a:t>　</a:t>
            </a:r>
            <a:r>
              <a:rPr lang="ja-JP" altLang="en-US" sz="1050">
                <a:latin typeface="ＭＳ ゴシック"/>
                <a:ea typeface="ＭＳ ゴシック"/>
              </a:rPr>
              <a:t>　</a:t>
            </a:r>
            <a:r>
              <a:rPr lang="ja-JP" altLang="en-US" sz="1050">
                <a:latin typeface="ＭＳ ゴシック"/>
                <a:ea typeface="ＭＳ ゴシック"/>
              </a:rPr>
              <a:t>　</a:t>
            </a:r>
            <a:r>
              <a:rPr lang="ja-JP" altLang="en-US" sz="1050">
                <a:latin typeface="ＭＳ ゴシック"/>
                <a:ea typeface="ＭＳ ゴシック"/>
              </a:rPr>
              <a:t>　</a:t>
            </a:r>
            <a:r>
              <a:rPr lang="ja-JP" altLang="en-US" sz="1050">
                <a:latin typeface="ＭＳ ゴシック"/>
                <a:ea typeface="ＭＳ ゴシック"/>
              </a:rPr>
              <a:t> </a:t>
            </a:r>
            <a:r>
              <a:rPr lang="ja-JP" altLang="en-US" sz="1050">
                <a:latin typeface="ＭＳ ゴシック"/>
                <a:ea typeface="ＭＳ ゴシック"/>
              </a:rPr>
              <a:t>○AI</a:t>
            </a:r>
            <a:r>
              <a:rPr lang="ja-JP" altLang="en-US" sz="1050">
                <a:latin typeface="ＭＳ ゴシック"/>
                <a:ea typeface="ＭＳ ゴシック"/>
              </a:rPr>
              <a:t>デマンド交通の実証運行を開始。</a:t>
            </a:r>
            <a:endParaRPr sz="1050">
              <a:latin typeface="ＭＳ ゴシック"/>
              <a:ea typeface="ＭＳ ゴシック"/>
            </a:endParaRPr>
          </a:p>
          <a:p>
            <a:pPr algn="l"/>
            <a:r>
              <a:rPr lang="ja-JP" altLang="en-US" sz="1050">
                <a:latin typeface="ＭＳ ゴシック"/>
                <a:ea typeface="ＭＳ ゴシック"/>
              </a:rPr>
              <a:t>　</a:t>
            </a:r>
            <a:r>
              <a:rPr lang="ja-JP" altLang="en-US" sz="1050">
                <a:latin typeface="ＭＳ ゴシック"/>
                <a:ea typeface="ＭＳ ゴシック"/>
              </a:rPr>
              <a:t>　</a:t>
            </a:r>
            <a:r>
              <a:rPr lang="ja-JP" altLang="en-US" sz="1050">
                <a:latin typeface="ＭＳ ゴシック"/>
                <a:ea typeface="ＭＳ ゴシック"/>
              </a:rPr>
              <a:t>　</a:t>
            </a:r>
            <a:r>
              <a:rPr lang="ja-JP" altLang="en-US" sz="1050">
                <a:latin typeface="ＭＳ ゴシック"/>
                <a:ea typeface="ＭＳ ゴシック"/>
              </a:rPr>
              <a:t>　</a:t>
            </a:r>
            <a:r>
              <a:rPr lang="ja-JP" altLang="en-US" sz="1050">
                <a:latin typeface="ＭＳ ゴシック"/>
                <a:ea typeface="ＭＳ ゴシック"/>
              </a:rPr>
              <a:t>　</a:t>
            </a:r>
            <a:r>
              <a:rPr lang="ja-JP" altLang="en-US" sz="1050">
                <a:latin typeface="ＭＳ ゴシック"/>
                <a:ea typeface="ＭＳ ゴシック"/>
              </a:rPr>
              <a:t>　</a:t>
            </a:r>
            <a:r>
              <a:rPr lang="ja-JP" altLang="en-US" sz="1050">
                <a:latin typeface="ＭＳ ゴシック"/>
                <a:ea typeface="ＭＳ ゴシック"/>
              </a:rPr>
              <a:t>　</a:t>
            </a:r>
            <a:r>
              <a:rPr lang="ja-JP" altLang="en-US" sz="1050">
                <a:latin typeface="ＭＳ ゴシック"/>
                <a:ea typeface="ＭＳ ゴシック"/>
              </a:rPr>
              <a:t>　</a:t>
            </a:r>
            <a:r>
              <a:rPr lang="ja-JP" altLang="en-US" sz="1050">
                <a:latin typeface="ＭＳ ゴシック"/>
                <a:ea typeface="ＭＳ ゴシック"/>
              </a:rPr>
              <a:t> </a:t>
            </a:r>
            <a:r>
              <a:rPr lang="ja-JP" altLang="en-US" sz="1050">
                <a:latin typeface="ＭＳ ゴシック"/>
                <a:ea typeface="ＭＳ ゴシック"/>
              </a:rPr>
              <a:t>○</a:t>
            </a:r>
            <a:r>
              <a:rPr lang="ja-JP" altLang="en-US" sz="1050">
                <a:latin typeface="ＭＳ ゴシック"/>
                <a:ea typeface="ＭＳ ゴシック"/>
              </a:rPr>
              <a:t>ふるさとの偉人漫画「一色神社物語」を製作。</a:t>
            </a:r>
            <a:endParaRPr sz="1050">
              <a:latin typeface="ＭＳ ゴシック"/>
              <a:ea typeface="ＭＳ ゴシック"/>
            </a:endParaRPr>
          </a:p>
          <a:p>
            <a:pPr algn="l"/>
            <a:r>
              <a:rPr lang="ja-JP" altLang="en-US" sz="1050">
                <a:latin typeface="ＭＳ ゴシック"/>
                <a:ea typeface="ＭＳ ゴシック"/>
              </a:rPr>
              <a:t>　</a:t>
            </a:r>
            <a:r>
              <a:rPr lang="ja-JP" altLang="en-US" sz="1050">
                <a:latin typeface="ＭＳ ゴシック"/>
                <a:ea typeface="ＭＳ ゴシック"/>
              </a:rPr>
              <a:t>　</a:t>
            </a:r>
            <a:r>
              <a:rPr lang="ja-JP" altLang="en-US" sz="1050">
                <a:latin typeface="ＭＳ ゴシック"/>
                <a:ea typeface="ＭＳ ゴシック"/>
              </a:rPr>
              <a:t>　</a:t>
            </a:r>
            <a:r>
              <a:rPr lang="ja-JP" altLang="en-US" sz="1050">
                <a:latin typeface="ＭＳ ゴシック"/>
                <a:ea typeface="ＭＳ ゴシック"/>
              </a:rPr>
              <a:t>　</a:t>
            </a:r>
            <a:r>
              <a:rPr lang="ja-JP" altLang="en-US" sz="1050">
                <a:latin typeface="ＭＳ ゴシック"/>
                <a:ea typeface="ＭＳ ゴシック"/>
              </a:rPr>
              <a:t>　</a:t>
            </a:r>
            <a:r>
              <a:rPr lang="ja-JP" altLang="en-US" sz="1050">
                <a:latin typeface="ＭＳ ゴシック"/>
                <a:ea typeface="ＭＳ ゴシック"/>
              </a:rPr>
              <a:t> </a:t>
            </a:r>
            <a:endParaRPr sz="1050">
              <a:latin typeface="ＭＳ ゴシック"/>
              <a:ea typeface="ＭＳ ゴシック"/>
            </a:endParaRPr>
          </a:p>
          <a:p>
            <a:pPr algn="l"/>
            <a:r>
              <a:rPr lang="ja-JP" altLang="en-US" sz="1050">
                <a:latin typeface="ＭＳ ゴシック"/>
                <a:ea typeface="ＭＳ ゴシック"/>
              </a:rPr>
              <a:t>令和6年（2024）　</a:t>
            </a:r>
            <a:r>
              <a:rPr lang="ja-JP" altLang="en-US" sz="1050">
                <a:latin typeface="ＭＳ ゴシック"/>
                <a:ea typeface="ＭＳ ゴシック"/>
              </a:rPr>
              <a:t>○</a:t>
            </a:r>
            <a:r>
              <a:rPr sz="1050">
                <a:latin typeface="ＭＳ ゴシック"/>
                <a:ea typeface="ＭＳ ゴシック"/>
              </a:rPr>
              <a:t>五霞町庁舎複合化基本計画を策定。</a:t>
            </a:r>
            <a:r>
              <a:rPr sz="1050">
                <a:latin typeface="ＭＳ ゴシック"/>
                <a:ea typeface="ＭＳ ゴシック"/>
              </a:rPr>
              <a:t>　</a:t>
            </a:r>
            <a:r>
              <a:rPr sz="1050">
                <a:latin typeface="ＭＳ ゴシック"/>
                <a:ea typeface="ＭＳ ゴシック"/>
              </a:rPr>
              <a:t>　</a:t>
            </a:r>
            <a:r>
              <a:rPr sz="1050">
                <a:latin typeface="ＭＳ ゴシック"/>
                <a:ea typeface="ＭＳ ゴシック"/>
              </a:rPr>
              <a:t>　</a:t>
            </a:r>
            <a:r>
              <a:rPr sz="1050">
                <a:latin typeface="ＭＳ ゴシック"/>
                <a:ea typeface="ＭＳ ゴシック"/>
              </a:rPr>
              <a:t>　</a:t>
            </a:r>
            <a:r>
              <a:rPr sz="1050">
                <a:latin typeface="ＭＳ ゴシック"/>
                <a:ea typeface="ＭＳ ゴシック"/>
              </a:rPr>
              <a:t>　</a:t>
            </a:r>
            <a:r>
              <a:rPr sz="1050">
                <a:latin typeface="ＭＳ ゴシック"/>
                <a:ea typeface="ＭＳ ゴシック"/>
              </a:rPr>
              <a:t>　</a:t>
            </a:r>
            <a:r>
              <a:rPr sz="1050">
                <a:latin typeface="ＭＳ ゴシック"/>
                <a:ea typeface="ＭＳ ゴシック"/>
              </a:rPr>
              <a:t>　</a:t>
            </a:r>
            <a:r>
              <a:rPr sz="1050">
                <a:latin typeface="ＭＳ ゴシック"/>
                <a:ea typeface="ＭＳ ゴシック"/>
              </a:rPr>
              <a:t>　</a:t>
            </a:r>
            <a:r>
              <a:rPr sz="1050">
                <a:latin typeface="ＭＳ ゴシック"/>
                <a:ea typeface="ＭＳ ゴシック"/>
              </a:rPr>
              <a:t>　 </a:t>
            </a:r>
            <a:endParaRPr lang="ja-JP" altLang="en-US" sz="1050">
              <a:latin typeface="ＭＳ ゴシック"/>
              <a:ea typeface="ＭＳ ゴシック"/>
            </a:endParaRPr>
          </a:p>
          <a:p>
            <a:pPr algn="l"/>
            <a:r>
              <a:rPr lang="ja-JP" altLang="en-US" sz="1050">
                <a:latin typeface="ＭＳ ゴシック"/>
                <a:ea typeface="ＭＳ ゴシック"/>
              </a:rPr>
              <a:t>　</a:t>
            </a:r>
            <a:r>
              <a:rPr lang="ja-JP" altLang="en-US" sz="1050">
                <a:latin typeface="ＭＳ ゴシック"/>
                <a:ea typeface="ＭＳ ゴシック"/>
              </a:rPr>
              <a:t>　</a:t>
            </a:r>
            <a:r>
              <a:rPr lang="ja-JP" altLang="en-US" sz="1050">
                <a:latin typeface="ＭＳ ゴシック"/>
                <a:ea typeface="ＭＳ ゴシック"/>
              </a:rPr>
              <a:t>　</a:t>
            </a:r>
            <a:r>
              <a:rPr lang="ja-JP" altLang="en-US" sz="1050">
                <a:latin typeface="ＭＳ ゴシック"/>
                <a:ea typeface="ＭＳ ゴシック"/>
              </a:rPr>
              <a:t>　</a:t>
            </a:r>
            <a:r>
              <a:rPr lang="ja-JP" altLang="en-US" sz="1050">
                <a:latin typeface="ＭＳ ゴシック"/>
                <a:ea typeface="ＭＳ ゴシック"/>
              </a:rPr>
              <a:t>　</a:t>
            </a:r>
            <a:r>
              <a:rPr lang="ja-JP" altLang="en-US" sz="1050">
                <a:latin typeface="ＭＳ ゴシック"/>
                <a:ea typeface="ＭＳ ゴシック"/>
              </a:rPr>
              <a:t>　</a:t>
            </a:r>
            <a:r>
              <a:rPr lang="ja-JP" altLang="en-US" sz="1050">
                <a:latin typeface="ＭＳ ゴシック"/>
                <a:ea typeface="ＭＳ ゴシック"/>
              </a:rPr>
              <a:t>　</a:t>
            </a:r>
            <a:r>
              <a:rPr lang="ja-JP" altLang="en-US" sz="1050">
                <a:latin typeface="ＭＳ ゴシック"/>
                <a:ea typeface="ＭＳ ゴシック"/>
              </a:rPr>
              <a:t>　</a:t>
            </a:r>
            <a:r>
              <a:rPr lang="ja-JP" altLang="en-US" sz="1050">
                <a:latin typeface="ＭＳ ゴシック"/>
                <a:ea typeface="ＭＳ ゴシック"/>
              </a:rPr>
              <a:t> </a:t>
            </a:r>
            <a:r>
              <a:rPr sz="1050">
                <a:latin typeface="ＭＳ ゴシック"/>
                <a:ea typeface="ＭＳ ゴシック"/>
              </a:rPr>
              <a:t>○シン・いばらきメシ総選挙2024グランプリを受賞。</a:t>
            </a:r>
            <a:endParaRPr lang="ja-JP" altLang="en-US" sz="1050">
              <a:latin typeface="ＭＳ ゴシック"/>
              <a:ea typeface="ＭＳ ゴシック"/>
            </a:endParaRPr>
          </a:p>
          <a:p>
            <a:pPr algn="l"/>
            <a:r>
              <a:rPr sz="1050">
                <a:latin typeface="ＭＳ ゴシック"/>
                <a:ea typeface="ＭＳ ゴシック"/>
              </a:rPr>
              <a:t>  </a:t>
            </a:r>
            <a:r>
              <a:rPr sz="1050">
                <a:latin typeface="ＭＳ ゴシック"/>
                <a:ea typeface="ＭＳ ゴシック"/>
              </a:rPr>
              <a:t>　</a:t>
            </a:r>
            <a:r>
              <a:rPr sz="1050">
                <a:latin typeface="ＭＳ ゴシック"/>
                <a:ea typeface="ＭＳ ゴシック"/>
              </a:rPr>
              <a:t>　</a:t>
            </a:r>
            <a:r>
              <a:rPr sz="1050">
                <a:latin typeface="ＭＳ ゴシック"/>
                <a:ea typeface="ＭＳ ゴシック"/>
              </a:rPr>
              <a:t>　</a:t>
            </a:r>
            <a:r>
              <a:rPr sz="1050">
                <a:latin typeface="ＭＳ ゴシック"/>
                <a:ea typeface="ＭＳ ゴシック"/>
              </a:rPr>
              <a:t>　</a:t>
            </a:r>
            <a:r>
              <a:rPr sz="1050">
                <a:latin typeface="ＭＳ ゴシック"/>
                <a:ea typeface="ＭＳ ゴシック"/>
              </a:rPr>
              <a:t>　</a:t>
            </a:r>
            <a:r>
              <a:rPr sz="1050">
                <a:latin typeface="ＭＳ ゴシック"/>
                <a:ea typeface="ＭＳ ゴシック"/>
              </a:rPr>
              <a:t>　</a:t>
            </a:r>
            <a:r>
              <a:rPr sz="1050">
                <a:latin typeface="ＭＳ ゴシック"/>
                <a:ea typeface="ＭＳ ゴシック"/>
              </a:rPr>
              <a:t> 　○</a:t>
            </a:r>
            <a:r>
              <a:rPr sz="1050">
                <a:latin typeface="ＭＳ ゴシック"/>
                <a:ea typeface="ＭＳ ゴシック"/>
              </a:rPr>
              <a:t>新たな町の名産品「</a:t>
            </a:r>
            <a:r>
              <a:rPr lang="ja-JP" altLang="en-US" sz="1050">
                <a:latin typeface="ＭＳ ゴシック"/>
                <a:ea typeface="ＭＳ ゴシック"/>
              </a:rPr>
              <a:t>HANABI Gin」を</a:t>
            </a:r>
            <a:r>
              <a:rPr lang="ja-JP" altLang="en-US" sz="1050">
                <a:latin typeface="ＭＳ ゴシック"/>
                <a:ea typeface="ＭＳ ゴシック"/>
              </a:rPr>
              <a:t>販売開始。</a:t>
            </a:r>
            <a:endParaRPr sz="1050">
              <a:latin typeface="ＭＳ ゴシック"/>
              <a:ea typeface="ＭＳ ゴシック"/>
            </a:endParaRPr>
          </a:p>
          <a:p>
            <a:pPr algn="l"/>
            <a:r>
              <a:rPr sz="1050">
                <a:latin typeface="ＭＳ ゴシック"/>
                <a:ea typeface="ＭＳ ゴシック"/>
              </a:rPr>
              <a:t>　</a:t>
            </a:r>
            <a:r>
              <a:rPr sz="1050">
                <a:latin typeface="ＭＳ ゴシック"/>
                <a:ea typeface="ＭＳ ゴシック"/>
              </a:rPr>
              <a:t>　</a:t>
            </a:r>
            <a:r>
              <a:rPr sz="1050">
                <a:latin typeface="ＭＳ ゴシック"/>
                <a:ea typeface="ＭＳ ゴシック"/>
              </a:rPr>
              <a:t>　</a:t>
            </a:r>
            <a:r>
              <a:rPr sz="1050">
                <a:latin typeface="ＭＳ ゴシック"/>
                <a:ea typeface="ＭＳ ゴシック"/>
              </a:rPr>
              <a:t>　</a:t>
            </a:r>
            <a:r>
              <a:rPr sz="1050">
                <a:latin typeface="ＭＳ ゴシック"/>
                <a:ea typeface="ＭＳ ゴシック"/>
              </a:rPr>
              <a:t>　</a:t>
            </a:r>
            <a:r>
              <a:rPr sz="1050">
                <a:latin typeface="ＭＳ ゴシック"/>
                <a:ea typeface="ＭＳ ゴシック"/>
              </a:rPr>
              <a:t>　   　</a:t>
            </a:r>
            <a:r>
              <a:rPr sz="1050">
                <a:latin typeface="ＭＳ ゴシック"/>
                <a:ea typeface="ＭＳ ゴシック"/>
              </a:rPr>
              <a:t>○隣接型小中一貫教育を開始。</a:t>
            </a:r>
            <a:endParaRPr sz="1050">
              <a:latin typeface="ＭＳ ゴシック"/>
              <a:ea typeface="ＭＳ ゴシック"/>
            </a:endParaRPr>
          </a:p>
          <a:p>
            <a:pPr algn="l"/>
            <a:r>
              <a:rPr lang="ja-JP" altLang="en-US" sz="1050">
                <a:latin typeface="ＭＳ ゴシック"/>
                <a:ea typeface="ＭＳ ゴシック"/>
              </a:rPr>
              <a:t>　　　　　　　 　○五霞中学校｢全国花のまち</a:t>
            </a:r>
            <a:r>
              <a:rPr lang="ja-JP" altLang="en-US" sz="1050">
                <a:latin typeface="ＭＳ ゴシック"/>
                <a:ea typeface="ＭＳ ゴシック"/>
              </a:rPr>
              <a:t>づくりコンクール｣文部科学大臣賞を受賞。</a:t>
            </a:r>
            <a:endParaRPr lang="ja-JP" altLang="en-US" sz="1050">
              <a:latin typeface="ＭＳ ゴシック"/>
              <a:ea typeface="ＭＳ ゴシック"/>
            </a:endParaRPr>
          </a:p>
          <a:p>
            <a:pPr algn="l"/>
            <a:endParaRPr sz="1050">
              <a:latin typeface="ＭＳ ゴシック"/>
              <a:ea typeface="ＭＳ ゴシック"/>
            </a:endParaRPr>
          </a:p>
          <a:p>
            <a:pPr algn="l"/>
            <a:r>
              <a:rPr sz="1050">
                <a:latin typeface="ＭＳ ゴシック"/>
                <a:ea typeface="ＭＳ ゴシック"/>
              </a:rPr>
              <a:t>令和</a:t>
            </a:r>
            <a:r>
              <a:rPr sz="1050">
                <a:latin typeface="ＭＳ ゴシック"/>
                <a:ea typeface="ＭＳ ゴシック"/>
              </a:rPr>
              <a:t>7</a:t>
            </a:r>
            <a:r>
              <a:rPr sz="1050">
                <a:latin typeface="ＭＳ ゴシック"/>
                <a:ea typeface="ＭＳ ゴシック"/>
              </a:rPr>
              <a:t>年</a:t>
            </a:r>
            <a:r>
              <a:rPr sz="1050">
                <a:latin typeface="ＭＳ ゴシック"/>
                <a:ea typeface="ＭＳ ゴシック"/>
              </a:rPr>
              <a:t>（</a:t>
            </a:r>
            <a:r>
              <a:rPr sz="1050">
                <a:latin typeface="ＭＳ ゴシック"/>
                <a:ea typeface="ＭＳ ゴシック"/>
              </a:rPr>
              <a:t>2025</a:t>
            </a:r>
            <a:r>
              <a:rPr sz="1050">
                <a:latin typeface="ＭＳ ゴシック"/>
                <a:ea typeface="ＭＳ ゴシック"/>
              </a:rPr>
              <a:t>）  </a:t>
            </a:r>
            <a:r>
              <a:rPr sz="1050">
                <a:latin typeface="ＭＳ ゴシック"/>
                <a:ea typeface="ＭＳ ゴシック"/>
              </a:rPr>
              <a:t>○</a:t>
            </a:r>
            <a:r>
              <a:rPr sz="1050">
                <a:latin typeface="ＭＳ ゴシック"/>
                <a:ea typeface="ＭＳ ゴシック"/>
              </a:rPr>
              <a:t>小中学校の学校給食費を無償化。</a:t>
            </a:r>
            <a:endParaRPr sz="1050">
              <a:latin typeface="ＭＳ ゴシック"/>
              <a:ea typeface="ＭＳ ゴシック"/>
            </a:endParaRPr>
          </a:p>
          <a:p>
            <a:pPr algn="l"/>
            <a:r>
              <a:rPr sz="1050">
                <a:latin typeface="ＭＳ ゴシック"/>
                <a:ea typeface="ＭＳ ゴシック"/>
              </a:rPr>
              <a:t>　</a:t>
            </a:r>
            <a:r>
              <a:rPr sz="1050">
                <a:latin typeface="ＭＳ ゴシック"/>
                <a:ea typeface="ＭＳ ゴシック"/>
              </a:rPr>
              <a:t>　</a:t>
            </a:r>
            <a:r>
              <a:rPr sz="1050">
                <a:latin typeface="ＭＳ ゴシック"/>
                <a:ea typeface="ＭＳ ゴシック"/>
              </a:rPr>
              <a:t>　</a:t>
            </a:r>
            <a:r>
              <a:rPr sz="1050">
                <a:latin typeface="ＭＳ ゴシック"/>
                <a:ea typeface="ＭＳ ゴシック"/>
              </a:rPr>
              <a:t>　</a:t>
            </a:r>
            <a:r>
              <a:rPr sz="1050">
                <a:latin typeface="ＭＳ ゴシック"/>
                <a:ea typeface="ＭＳ ゴシック"/>
              </a:rPr>
              <a:t>　</a:t>
            </a:r>
            <a:r>
              <a:rPr sz="1050">
                <a:latin typeface="ＭＳ ゴシック"/>
                <a:ea typeface="ＭＳ ゴシック"/>
              </a:rPr>
              <a:t>　</a:t>
            </a:r>
            <a:r>
              <a:rPr sz="1050">
                <a:latin typeface="ＭＳ ゴシック"/>
                <a:ea typeface="ＭＳ ゴシック"/>
              </a:rPr>
              <a:t>　   </a:t>
            </a:r>
            <a:r>
              <a:rPr sz="1050">
                <a:latin typeface="ＭＳ ゴシック"/>
                <a:ea typeface="ＭＳ ゴシック"/>
              </a:rPr>
              <a:t>○</a:t>
            </a:r>
            <a:r>
              <a:rPr sz="1050">
                <a:latin typeface="ＭＳ ゴシック"/>
                <a:ea typeface="ＭＳ ゴシック"/>
              </a:rPr>
              <a:t>新</a:t>
            </a:r>
            <a:r>
              <a:rPr sz="1050">
                <a:latin typeface="ＭＳ ゴシック"/>
                <a:ea typeface="ＭＳ ゴシック"/>
              </a:rPr>
              <a:t>・</a:t>
            </a:r>
            <a:r>
              <a:rPr sz="1050">
                <a:latin typeface="ＭＳ ゴシック"/>
                <a:ea typeface="ＭＳ ゴシック"/>
              </a:rPr>
              <a:t>放課後児童</a:t>
            </a:r>
            <a:r>
              <a:rPr sz="1050">
                <a:latin typeface="ＭＳ ゴシック"/>
                <a:ea typeface="ＭＳ ゴシック"/>
              </a:rPr>
              <a:t>クラブ</a:t>
            </a:r>
            <a:r>
              <a:rPr sz="1050">
                <a:latin typeface="ＭＳ ゴシック"/>
                <a:ea typeface="ＭＳ ゴシック"/>
              </a:rPr>
              <a:t>「</a:t>
            </a:r>
            <a:r>
              <a:rPr sz="1050">
                <a:latin typeface="ＭＳ ゴシック"/>
                <a:ea typeface="ＭＳ ゴシック"/>
              </a:rPr>
              <a:t>ごかっ子クラブ」を開設。</a:t>
            </a:r>
            <a:endParaRPr sz="1050">
              <a:latin typeface="ＭＳ ゴシック"/>
              <a:ea typeface="ＭＳ ゴシック"/>
            </a:endParaRPr>
          </a:p>
          <a:p>
            <a:pPr algn="l"/>
            <a:r>
              <a:rPr sz="1050">
                <a:latin typeface="ＭＳ ゴシック"/>
                <a:ea typeface="ＭＳ ゴシック"/>
              </a:rPr>
              <a:t>　　　　　　     ○「</a:t>
            </a:r>
            <a:r>
              <a:rPr sz="1050">
                <a:latin typeface="ＭＳ ゴシック"/>
                <a:ea typeface="ＭＳ ゴシック"/>
              </a:rPr>
              <a:t>道の駅ごか開業20周年祭」を開催。</a:t>
            </a:r>
            <a:endParaRPr sz="1050">
              <a:latin typeface="ＭＳ ゴシック"/>
              <a:ea typeface="ＭＳ ゴシック"/>
            </a:endParaRPr>
          </a:p>
          <a:p>
            <a:pPr algn="l"/>
            <a:r>
              <a:rPr sz="1050">
                <a:latin typeface="ＭＳ ゴシック"/>
                <a:ea typeface="ＭＳ ゴシック"/>
              </a:rPr>
              <a:t>　</a:t>
            </a:r>
            <a:r>
              <a:rPr sz="1050">
                <a:latin typeface="ＭＳ ゴシック"/>
                <a:ea typeface="ＭＳ ゴシック"/>
              </a:rPr>
              <a:t>　</a:t>
            </a:r>
            <a:r>
              <a:rPr sz="1050">
                <a:latin typeface="ＭＳ ゴシック"/>
                <a:ea typeface="ＭＳ ゴシック"/>
              </a:rPr>
              <a:t>　</a:t>
            </a:r>
            <a:r>
              <a:rPr sz="1050">
                <a:latin typeface="ＭＳ ゴシック"/>
                <a:ea typeface="ＭＳ ゴシック"/>
              </a:rPr>
              <a:t>　</a:t>
            </a:r>
            <a:r>
              <a:rPr sz="1050">
                <a:latin typeface="ＭＳ ゴシック"/>
                <a:ea typeface="ＭＳ ゴシック"/>
              </a:rPr>
              <a:t>　</a:t>
            </a:r>
            <a:r>
              <a:rPr sz="1050">
                <a:latin typeface="ＭＳ ゴシック"/>
                <a:ea typeface="ＭＳ ゴシック"/>
              </a:rPr>
              <a:t>　</a:t>
            </a:r>
            <a:r>
              <a:rPr sz="1050">
                <a:latin typeface="ＭＳ ゴシック"/>
                <a:ea typeface="ＭＳ ゴシック"/>
              </a:rPr>
              <a:t>　   </a:t>
            </a:r>
            <a:r>
              <a:rPr sz="1050">
                <a:latin typeface="ＭＳ ゴシック"/>
                <a:ea typeface="ＭＳ ゴシック"/>
              </a:rPr>
              <a:t>○</a:t>
            </a:r>
            <a:r>
              <a:rPr sz="1050">
                <a:latin typeface="ＭＳ ゴシック"/>
                <a:ea typeface="ＭＳ ゴシック"/>
              </a:rPr>
              <a:t>子育て支援住宅の建設が始まる。</a:t>
            </a:r>
            <a:endParaRPr sz="1050">
              <a:latin typeface="ＭＳ ゴシック"/>
              <a:ea typeface="ＭＳ ゴシック"/>
            </a:endParaRPr>
          </a:p>
          <a:p>
            <a:pPr algn="l"/>
            <a:r>
              <a:rPr sz="1050">
                <a:latin typeface="ＭＳ ゴシック"/>
                <a:ea typeface="ＭＳ ゴシック"/>
              </a:rPr>
              <a:t>　</a:t>
            </a:r>
            <a:r>
              <a:rPr sz="1050">
                <a:latin typeface="ＭＳ ゴシック"/>
                <a:ea typeface="ＭＳ ゴシック"/>
              </a:rPr>
              <a:t>　</a:t>
            </a:r>
            <a:r>
              <a:rPr sz="1050">
                <a:latin typeface="ＭＳ ゴシック"/>
                <a:ea typeface="ＭＳ ゴシック"/>
              </a:rPr>
              <a:t>　</a:t>
            </a:r>
            <a:r>
              <a:rPr sz="1050">
                <a:latin typeface="ＭＳ ゴシック"/>
                <a:ea typeface="ＭＳ ゴシック"/>
              </a:rPr>
              <a:t>　</a:t>
            </a:r>
            <a:r>
              <a:rPr sz="1050">
                <a:latin typeface="ＭＳ ゴシック"/>
                <a:ea typeface="ＭＳ ゴシック"/>
              </a:rPr>
              <a:t>　</a:t>
            </a:r>
            <a:r>
              <a:rPr sz="1050">
                <a:latin typeface="ＭＳ ゴシック"/>
                <a:ea typeface="ＭＳ ゴシック"/>
              </a:rPr>
              <a:t>　</a:t>
            </a:r>
            <a:r>
              <a:rPr sz="1050">
                <a:latin typeface="ＭＳ ゴシック"/>
                <a:ea typeface="ＭＳ ゴシック"/>
              </a:rPr>
              <a:t>   </a:t>
            </a:r>
            <a:r>
              <a:rPr sz="1050">
                <a:latin typeface="ＭＳ ゴシック"/>
                <a:ea typeface="ＭＳ ゴシック"/>
              </a:rPr>
              <a:t>  </a:t>
            </a:r>
            <a:r>
              <a:rPr sz="1050">
                <a:latin typeface="ＭＳ ゴシック"/>
                <a:ea typeface="ＭＳ ゴシック"/>
              </a:rPr>
              <a:t>○地域商社「一般社団法人ごかみらいLab」を設立。</a:t>
            </a:r>
            <a:endParaRPr sz="1050">
              <a:latin typeface="ＭＳ ゴシック"/>
              <a:ea typeface="ＭＳ ゴシック"/>
            </a:endParaRPr>
          </a:p>
          <a:p>
            <a:pPr algn="l"/>
            <a:r>
              <a:rPr sz="1050">
                <a:latin typeface="ＭＳ ゴシック"/>
                <a:ea typeface="ＭＳ ゴシック"/>
              </a:rPr>
              <a:t>                 ○五霞中学校体育館・武道場にエアコンを整備。</a:t>
            </a:r>
            <a:endParaRPr sz="1050">
              <a:latin typeface="ＭＳ ゴシック"/>
              <a:ea typeface="ＭＳ ゴシック"/>
            </a:endParaRPr>
          </a:p>
          <a:p>
            <a:pPr algn="l"/>
            <a:r>
              <a:rPr sz="1050">
                <a:latin typeface="ＭＳ ゴシック"/>
                <a:ea typeface="ＭＳ ゴシック"/>
              </a:rPr>
              <a:t>　</a:t>
            </a:r>
            <a:r>
              <a:rPr sz="1050">
                <a:latin typeface="ＭＳ ゴシック"/>
                <a:ea typeface="ＭＳ ゴシック"/>
              </a:rPr>
              <a:t>　</a:t>
            </a:r>
            <a:r>
              <a:rPr sz="1050">
                <a:latin typeface="ＭＳ ゴシック"/>
                <a:ea typeface="ＭＳ ゴシック"/>
              </a:rPr>
              <a:t>　</a:t>
            </a:r>
            <a:r>
              <a:rPr sz="1050">
                <a:latin typeface="ＭＳ ゴシック"/>
                <a:ea typeface="ＭＳ ゴシック"/>
              </a:rPr>
              <a:t>　</a:t>
            </a:r>
            <a:r>
              <a:rPr sz="1050">
                <a:latin typeface="ＭＳ ゴシック"/>
                <a:ea typeface="ＭＳ ゴシック"/>
              </a:rPr>
              <a:t>　</a:t>
            </a:r>
            <a:r>
              <a:rPr sz="1050">
                <a:latin typeface="ＭＳ ゴシック"/>
                <a:ea typeface="ＭＳ ゴシック"/>
              </a:rPr>
              <a:t>　</a:t>
            </a:r>
            <a:r>
              <a:rPr sz="1050">
                <a:latin typeface="ＭＳ ゴシック"/>
                <a:ea typeface="ＭＳ ゴシック"/>
              </a:rPr>
              <a:t>　</a:t>
            </a:r>
            <a:r>
              <a:rPr sz="1050">
                <a:latin typeface="ＭＳ ゴシック"/>
                <a:ea typeface="ＭＳ ゴシック"/>
              </a:rPr>
              <a:t>　</a:t>
            </a:r>
            <a:r>
              <a:rPr sz="1050">
                <a:latin typeface="ＭＳ ゴシック"/>
                <a:ea typeface="ＭＳ ゴシック"/>
              </a:rPr>
              <a:t> </a:t>
            </a:r>
            <a:endParaRPr lang="ja-JP" altLang="en-US" sz="1050">
              <a:latin typeface="ＭＳ ゴシック"/>
              <a:ea typeface="ＭＳ ゴシック"/>
            </a:endParaRPr>
          </a:p>
          <a:p>
            <a:pPr algn="l"/>
            <a:r>
              <a:rPr lang="ja-JP" altLang="en-US" sz="1050">
                <a:latin typeface="ＭＳ ゴシック"/>
                <a:ea typeface="ＭＳ ゴシック"/>
              </a:rPr>
              <a:t>令和</a:t>
            </a:r>
            <a:r>
              <a:rPr lang="ja-JP" altLang="en-US" sz="1050">
                <a:latin typeface="ＭＳ ゴシック"/>
                <a:ea typeface="ＭＳ ゴシック"/>
              </a:rPr>
              <a:t>8</a:t>
            </a:r>
            <a:r>
              <a:rPr lang="ja-JP" altLang="en-US" sz="1050">
                <a:latin typeface="ＭＳ ゴシック"/>
                <a:ea typeface="ＭＳ ゴシック"/>
              </a:rPr>
              <a:t>年</a:t>
            </a:r>
            <a:r>
              <a:rPr lang="ja-JP" altLang="en-US" sz="1050">
                <a:latin typeface="ＭＳ ゴシック"/>
                <a:ea typeface="ＭＳ ゴシック"/>
              </a:rPr>
              <a:t>（</a:t>
            </a:r>
            <a:r>
              <a:rPr lang="ja-JP" altLang="en-US" sz="1050">
                <a:latin typeface="ＭＳ ゴシック"/>
                <a:ea typeface="ＭＳ ゴシック"/>
              </a:rPr>
              <a:t>2026</a:t>
            </a:r>
            <a:r>
              <a:rPr lang="ja-JP" altLang="en-US" sz="1050">
                <a:latin typeface="ＭＳ ゴシック"/>
                <a:ea typeface="ＭＳ ゴシック"/>
              </a:rPr>
              <a:t>）</a:t>
            </a:r>
            <a:r>
              <a:rPr lang="ja-JP" altLang="en-US" sz="1050">
                <a:latin typeface="ＭＳ ゴシック"/>
                <a:ea typeface="ＭＳ ゴシック"/>
              </a:rPr>
              <a:t>　</a:t>
            </a:r>
            <a:r>
              <a:rPr lang="ja-JP" altLang="en-US" sz="1050">
                <a:latin typeface="ＭＳ ゴシック"/>
                <a:ea typeface="ＭＳ ゴシック"/>
              </a:rPr>
              <a:t>○</a:t>
            </a:r>
            <a:r>
              <a:rPr lang="ja-JP" altLang="en-US" sz="1050">
                <a:latin typeface="ＭＳ ゴシック"/>
                <a:ea typeface="ＭＳ ゴシック"/>
              </a:rPr>
              <a:t>町制施行</a:t>
            </a:r>
            <a:r>
              <a:rPr lang="ja-JP" altLang="en-US" sz="1050">
                <a:latin typeface="ＭＳ ゴシック"/>
                <a:ea typeface="ＭＳ ゴシック"/>
              </a:rPr>
              <a:t>30</a:t>
            </a:r>
            <a:r>
              <a:rPr lang="ja-JP" altLang="en-US" sz="1050">
                <a:latin typeface="ＭＳ ゴシック"/>
                <a:ea typeface="ＭＳ ゴシック"/>
              </a:rPr>
              <a:t>周年。</a:t>
            </a:r>
            <a:endParaRPr lang="ja-JP" altLang="en-US" sz="1050">
              <a:latin typeface="ＭＳ ゴシック"/>
              <a:ea typeface="ＭＳ ゴシック"/>
            </a:endParaRPr>
          </a:p>
          <a:p>
            <a:pPr algn="l"/>
            <a:endParaRPr lang="ja-JP" altLang="en-US" sz="1050">
              <a:latin typeface="ＭＳ ゴシック"/>
              <a:ea typeface="ＭＳ ゴシック"/>
            </a:endParaRPr>
          </a:p>
          <a:p>
            <a:pPr algn="l"/>
            <a:endParaRPr kumimoji="1" lang="ja-JP" altLang="en-US" sz="1000" dirty="0">
              <a:latin typeface="ＭＳ ゴシック"/>
              <a:ea typeface="ＭＳ ゴシック"/>
            </a:endParaRPr>
          </a:p>
        </p:txBody>
      </p:sp>
      <p:sp>
        <p:nvSpPr>
          <p:cNvPr id="1141" name="直線 25"/>
          <p:cNvSpPr/>
          <p:nvPr/>
        </p:nvSpPr>
        <p:spPr>
          <a:xfrm>
            <a:off x="-171451" y="919596"/>
            <a:ext cx="7205377" cy="0"/>
          </a:xfrm>
          <a:prstGeom prst="line">
            <a:avLst/>
          </a:prstGeom>
          <a:ln w="6350" cap="flat" cmpd="sng" algn="ctr">
            <a:solidFill>
              <a:schemeClr val="tx2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142" name="直線 28"/>
          <p:cNvSpPr/>
          <p:nvPr/>
        </p:nvSpPr>
        <p:spPr>
          <a:xfrm>
            <a:off x="-183573" y="1357746"/>
            <a:ext cx="7205377" cy="0"/>
          </a:xfrm>
          <a:prstGeom prst="line">
            <a:avLst/>
          </a:prstGeom>
          <a:ln w="6350" cap="flat" cmpd="sng" algn="ctr">
            <a:solidFill>
              <a:schemeClr val="tx2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143" name="直線 29"/>
          <p:cNvSpPr/>
          <p:nvPr/>
        </p:nvSpPr>
        <p:spPr>
          <a:xfrm>
            <a:off x="-76200" y="2183824"/>
            <a:ext cx="7205377" cy="0"/>
          </a:xfrm>
          <a:prstGeom prst="line">
            <a:avLst/>
          </a:prstGeom>
          <a:ln w="6350" cap="flat" cmpd="sng" algn="ctr">
            <a:solidFill>
              <a:schemeClr val="tx2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144" name="直線 30"/>
          <p:cNvSpPr/>
          <p:nvPr/>
        </p:nvSpPr>
        <p:spPr>
          <a:xfrm>
            <a:off x="-67542" y="2599459"/>
            <a:ext cx="7205377" cy="0"/>
          </a:xfrm>
          <a:prstGeom prst="line">
            <a:avLst/>
          </a:prstGeom>
          <a:ln w="6350" cap="flat" cmpd="sng" algn="ctr">
            <a:solidFill>
              <a:schemeClr val="tx2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145" name="直線 31"/>
          <p:cNvSpPr/>
          <p:nvPr/>
        </p:nvSpPr>
        <p:spPr>
          <a:xfrm>
            <a:off x="-122959" y="3808269"/>
            <a:ext cx="7205377" cy="0"/>
          </a:xfrm>
          <a:prstGeom prst="line">
            <a:avLst/>
          </a:prstGeom>
          <a:ln w="6350" cap="flat" cmpd="sng" algn="ctr">
            <a:solidFill>
              <a:schemeClr val="tx2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146" name="直線 32"/>
          <p:cNvSpPr/>
          <p:nvPr/>
        </p:nvSpPr>
        <p:spPr>
          <a:xfrm>
            <a:off x="-83127" y="4913169"/>
            <a:ext cx="7205377" cy="0"/>
          </a:xfrm>
          <a:prstGeom prst="line">
            <a:avLst/>
          </a:prstGeom>
          <a:ln w="6350" cap="flat" cmpd="sng" algn="ctr">
            <a:solidFill>
              <a:schemeClr val="tx2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147" name="直線 33"/>
          <p:cNvSpPr/>
          <p:nvPr/>
        </p:nvSpPr>
        <p:spPr>
          <a:xfrm>
            <a:off x="-121227" y="5334001"/>
            <a:ext cx="7205377" cy="0"/>
          </a:xfrm>
          <a:prstGeom prst="line">
            <a:avLst/>
          </a:prstGeom>
          <a:ln w="6350" cap="flat" cmpd="sng" algn="ctr">
            <a:solidFill>
              <a:schemeClr val="tx2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148" name="直線 34"/>
          <p:cNvSpPr/>
          <p:nvPr/>
        </p:nvSpPr>
        <p:spPr>
          <a:xfrm>
            <a:off x="-116032" y="6153151"/>
            <a:ext cx="7205377" cy="0"/>
          </a:xfrm>
          <a:prstGeom prst="line">
            <a:avLst/>
          </a:prstGeom>
          <a:ln w="6350" cap="flat" cmpd="sng" algn="ctr">
            <a:solidFill>
              <a:schemeClr val="tx2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149" name="直線 35"/>
          <p:cNvSpPr/>
          <p:nvPr/>
        </p:nvSpPr>
        <p:spPr>
          <a:xfrm>
            <a:off x="-110837" y="6573983"/>
            <a:ext cx="7205377" cy="0"/>
          </a:xfrm>
          <a:prstGeom prst="line">
            <a:avLst/>
          </a:prstGeom>
          <a:ln w="6350" cap="flat" cmpd="sng" algn="ctr">
            <a:solidFill>
              <a:schemeClr val="tx2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150" name="直線 36"/>
          <p:cNvSpPr/>
          <p:nvPr/>
        </p:nvSpPr>
        <p:spPr>
          <a:xfrm>
            <a:off x="-62346" y="7116042"/>
            <a:ext cx="7205377" cy="0"/>
          </a:xfrm>
          <a:prstGeom prst="line">
            <a:avLst/>
          </a:prstGeom>
          <a:ln w="6350" cap="flat" cmpd="sng" algn="ctr">
            <a:solidFill>
              <a:schemeClr val="tx2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151" name="直線 37"/>
          <p:cNvSpPr/>
          <p:nvPr/>
        </p:nvSpPr>
        <p:spPr>
          <a:xfrm>
            <a:off x="-161059" y="7813965"/>
            <a:ext cx="7205377" cy="0"/>
          </a:xfrm>
          <a:prstGeom prst="line">
            <a:avLst/>
          </a:prstGeom>
          <a:ln w="6350" cap="flat" cmpd="sng" algn="ctr">
            <a:solidFill>
              <a:schemeClr val="tx2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152" name="直線 38"/>
          <p:cNvSpPr/>
          <p:nvPr/>
        </p:nvSpPr>
        <p:spPr>
          <a:xfrm>
            <a:off x="-155865" y="8624455"/>
            <a:ext cx="7205377" cy="0"/>
          </a:xfrm>
          <a:prstGeom prst="line">
            <a:avLst/>
          </a:prstGeom>
          <a:ln w="6350" cap="flat" cmpd="sng" algn="ctr">
            <a:solidFill>
              <a:schemeClr val="tx2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153" name="直線 39"/>
          <p:cNvSpPr/>
          <p:nvPr/>
        </p:nvSpPr>
        <p:spPr>
          <a:xfrm>
            <a:off x="-219942" y="9608128"/>
            <a:ext cx="7205377" cy="0"/>
          </a:xfrm>
          <a:prstGeom prst="line">
            <a:avLst/>
          </a:prstGeom>
          <a:ln w="6350" cap="flat" cmpd="sng" algn="ctr">
            <a:solidFill>
              <a:schemeClr val="tx2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pic>
        <p:nvPicPr>
          <p:cNvPr id="1154" name="図 4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61000" y="3637402"/>
            <a:ext cx="1375546" cy="873131"/>
          </a:xfrm>
          <a:prstGeom prst="rect">
            <a:avLst/>
          </a:prstGeom>
        </p:spPr>
      </p:pic>
      <p:pic>
        <p:nvPicPr>
          <p:cNvPr id="1155" name="図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820" y="69587"/>
            <a:ext cx="1943735" cy="12114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56" name="図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329" y="7813965"/>
            <a:ext cx="2023421" cy="15394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57" name="図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8820" y="1353000"/>
            <a:ext cx="1943735" cy="14344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58" name="図 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8820" y="2937000"/>
            <a:ext cx="1943735" cy="14008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59" name="図 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7822" y="6153151"/>
            <a:ext cx="2018928" cy="1540453"/>
          </a:xfrm>
          <a:prstGeom prst="rect">
            <a:avLst/>
          </a:prstGeom>
        </p:spPr>
      </p:pic>
      <p:pic>
        <p:nvPicPr>
          <p:cNvPr id="1160" name="図 5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7822" y="4510533"/>
            <a:ext cx="2024733" cy="145497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標準">
  <a:themeElements>
    <a:clrScheme name="標準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標準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標準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標準">
  <a:themeElements>
    <a:clrScheme name="標準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標準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標準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標準">
  <a:themeElements>
    <a:clrScheme name="標準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標準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標準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:vt="http://schemas.openxmlformats.org/officeDocument/2006/docPropsVTypes" xmlns="http://schemas.openxmlformats.org/officeDocument/2006/extended-properties">
  <Application>JUST Focus</Application>
  <Company>GokaTown</Company>
  <AppVersion>4.1.1</AppVersion>
  <PresentationFormat>ユーザー設定</PresentationFormat>
  <Slides>2</Slides>
  <Notes>2</Notes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日原 悠吾</dc:creator>
  <cp:lastModifiedBy>宮崎 光栄</cp:lastModifiedBy>
  <dcterms:created xsi:type="dcterms:W3CDTF">2026-01-08T02:50:02Z</dcterms:created>
  <dcterms:modified xsi:type="dcterms:W3CDTF">2026-02-06T07:33:13Z</dcterms:modified>
  <cp:revision>40</cp:revision>
</cp:coreProperties>
</file>

<file path=docProps/custom.xml><?xml version="1.0" encoding="utf-8"?>
<Properties xmlns:vt="http://schemas.openxmlformats.org/officeDocument/2006/docPropsVTypes" xmlns="http://schemas.openxmlformats.org/officeDocument/2006/custom-properties"/>
</file>