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FFFF8F"/>
    <a:srgbClr val="177FA9"/>
    <a:srgbClr val="E1F7FF"/>
    <a:srgbClr val="F3FCFF"/>
    <a:srgbClr val="FFFFE7"/>
    <a:srgbClr val="FFFFDD"/>
    <a:srgbClr val="FCFDFF"/>
    <a:srgbClr val="E7F9FF"/>
    <a:srgbClr val="B9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60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12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CDF9C20-936A-4EEC-A810-0FF89BF8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009DC7-B454-465E-9F14-54429E031D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764D-2195-4932-BF82-DAB73969BA28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F12A3DC-BF95-4931-9DBA-D614FD97CA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FD9796-1688-4479-9F4B-ED687BD2D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CE50-F275-4301-BCAC-679C9C642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66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6AFD-815D-42B3-A9AC-A2F4B64B16FF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2D3-552B-4DD2-855C-03637E584F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44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8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19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8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">
    <p:bg>
      <p:bgPr>
        <a:solidFill>
          <a:srgbClr val="F7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673B610-1863-499E-A689-E50FD3945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651" y="-468372"/>
            <a:ext cx="7575908" cy="1386676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85A94F-81B8-44D3-AAF7-2B77747F69C8}"/>
              </a:ext>
            </a:extLst>
          </p:cNvPr>
          <p:cNvSpPr/>
          <p:nvPr userDrawn="1"/>
        </p:nvSpPr>
        <p:spPr>
          <a:xfrm>
            <a:off x="-774202" y="-1045633"/>
            <a:ext cx="7964386" cy="14822224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5129" y="854124"/>
            <a:ext cx="5388173" cy="1145621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1488" y="2283883"/>
            <a:ext cx="5915025" cy="6285266"/>
          </a:xfrm>
        </p:spPr>
        <p:txBody>
          <a:bodyPr/>
          <a:lstStyle>
            <a:lvl1pPr>
              <a:defRPr sz="3611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D6C815-3FC1-42A5-9187-CDDFD2C84E32}"/>
              </a:ext>
            </a:extLst>
          </p:cNvPr>
          <p:cNvSpPr txBox="1"/>
          <p:nvPr userDrawn="1"/>
        </p:nvSpPr>
        <p:spPr>
          <a:xfrm>
            <a:off x="5383335" y="178008"/>
            <a:ext cx="2674130" cy="447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11" dirty="0">
                <a:ln w="9525">
                  <a:noFill/>
                </a:ln>
                <a:solidFill>
                  <a:schemeClr val="tx1"/>
                </a:solidFill>
                <a:latin typeface="03スマートフォントUI" panose="02000600000000000000" pitchFamily="50" charset="-128"/>
                <a:ea typeface="03スマートフォントUI" panose="02000600000000000000" pitchFamily="50" charset="-128"/>
              </a:rPr>
              <a:t>五霞町</a:t>
            </a:r>
            <a:r>
              <a:rPr kumimoji="1" lang="en-US" altLang="ja-JP" sz="2311" dirty="0">
                <a:ln w="9525">
                  <a:noFill/>
                </a:ln>
                <a:solidFill>
                  <a:schemeClr val="tx1"/>
                </a:solidFill>
                <a:latin typeface="03スマートフォントUI" panose="02000600000000000000" pitchFamily="50" charset="-128"/>
                <a:ea typeface="03スマートフォントUI" panose="02000600000000000000" pitchFamily="50" charset="-128"/>
              </a:rPr>
              <a:t>DX</a:t>
            </a:r>
            <a:r>
              <a:rPr kumimoji="1" lang="ja-JP" altLang="en-US" sz="2311" dirty="0">
                <a:ln w="9525">
                  <a:noFill/>
                </a:ln>
                <a:solidFill>
                  <a:schemeClr val="tx1"/>
                </a:solidFill>
                <a:latin typeface="03スマートフォントUI" panose="02000600000000000000" pitchFamily="50" charset="-128"/>
                <a:ea typeface="03スマートフォントUI" panose="02000600000000000000" pitchFamily="50" charset="-128"/>
              </a:rPr>
              <a:t>推進計画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1706D90-98B8-429A-BE61-83C887949860}"/>
              </a:ext>
            </a:extLst>
          </p:cNvPr>
          <p:cNvCxnSpPr>
            <a:cxnSpLocks/>
          </p:cNvCxnSpPr>
          <p:nvPr userDrawn="1"/>
        </p:nvCxnSpPr>
        <p:spPr>
          <a:xfrm>
            <a:off x="471488" y="556963"/>
            <a:ext cx="591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8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5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2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0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51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4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6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D71F-87ED-4DCA-A6BC-7AEAFB78D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E8FDAA-F3C6-44B3-971E-7B130B903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151" y="-18714"/>
            <a:ext cx="8069562" cy="4236520"/>
          </a:xfrm>
          <a:prstGeom prst="rect">
            <a:avLst/>
          </a:prstGeom>
        </p:spPr>
      </p:pic>
      <p:sp>
        <p:nvSpPr>
          <p:cNvPr id="25" name="タイトル 1">
            <a:extLst>
              <a:ext uri="{FF2B5EF4-FFF2-40B4-BE49-F238E27FC236}">
                <a16:creationId xmlns:a16="http://schemas.microsoft.com/office/drawing/2014/main" id="{AE80A8D6-EF4B-4521-BB31-F2D055BDCD86}"/>
              </a:ext>
            </a:extLst>
          </p:cNvPr>
          <p:cNvSpPr txBox="1">
            <a:spLocks/>
          </p:cNvSpPr>
          <p:nvPr/>
        </p:nvSpPr>
        <p:spPr>
          <a:xfrm>
            <a:off x="0" y="3478692"/>
            <a:ext cx="6765413" cy="698773"/>
          </a:xfrm>
          <a:prstGeom prst="rect">
            <a:avLst/>
          </a:prstGeom>
          <a:noFill/>
        </p:spPr>
        <p:txBody>
          <a:bodyPr vert="horz" lIns="132080" tIns="66040" rIns="132080" bIns="660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lang="ja-JP" altLang="en-US"/>
            </a:pPr>
            <a:r>
              <a:rPr lang="ja-JP" altLang="en-US" sz="2000" b="1" spc="766" dirty="0">
                <a:ln w="19050">
                  <a:solidFill>
                    <a:schemeClr val="tx1"/>
                  </a:solidFill>
                </a:ln>
                <a:solidFill>
                  <a:srgbClr val="79DCFF"/>
                </a:solidFill>
                <a:latin typeface="A-OTF 新ゴ Pr5 DB" panose="020B0600000000000000" pitchFamily="34" charset="-128"/>
                <a:ea typeface="A-OTF 新ゴ Pr5 DB" panose="020B0600000000000000" pitchFamily="34" charset="-128"/>
              </a:rPr>
              <a:t>マイナンバーカードを利用した</a:t>
            </a:r>
            <a:endParaRPr lang="en-US" altLang="ja-JP" sz="2000" b="1" spc="766" dirty="0">
              <a:ln w="19050">
                <a:solidFill>
                  <a:schemeClr val="tx1"/>
                </a:solidFill>
              </a:ln>
              <a:solidFill>
                <a:srgbClr val="79DCFF"/>
              </a:solidFill>
              <a:latin typeface="A-OTF 新ゴ Pr5 DB" panose="020B0600000000000000" pitchFamily="34" charset="-128"/>
              <a:ea typeface="A-OTF 新ゴ Pr5 DB" panose="020B0600000000000000" pitchFamily="34" charset="-128"/>
            </a:endParaRPr>
          </a:p>
          <a:p>
            <a:pPr algn="l">
              <a:defRPr lang="ja-JP" altLang="en-US"/>
            </a:pPr>
            <a:r>
              <a:rPr lang="ja-JP" altLang="en-US" sz="2000" b="1" spc="766" dirty="0">
                <a:ln w="19050">
                  <a:solidFill>
                    <a:schemeClr val="tx1"/>
                  </a:solidFill>
                </a:ln>
                <a:solidFill>
                  <a:srgbClr val="79DCFF"/>
                </a:solidFill>
                <a:latin typeface="A-OTF 新ゴ Pr5 DB" panose="020B0600000000000000" pitchFamily="34" charset="-128"/>
                <a:ea typeface="A-OTF 新ゴ Pr5 DB" panose="020B0600000000000000" pitchFamily="34" charset="-128"/>
              </a:rPr>
              <a:t>デジタル図書館サービスはじまります</a:t>
            </a:r>
            <a:r>
              <a:rPr lang="en-US" altLang="ja-JP" sz="2000" b="1" spc="766" dirty="0">
                <a:ln w="19050">
                  <a:solidFill>
                    <a:schemeClr val="tx1"/>
                  </a:solidFill>
                </a:ln>
                <a:solidFill>
                  <a:srgbClr val="79DCFF"/>
                </a:solidFill>
                <a:latin typeface="A-OTF 新ゴ Pr5 DB" panose="020B0600000000000000" pitchFamily="34" charset="-128"/>
                <a:ea typeface="A-OTF 新ゴ Pr5 DB" panose="020B0600000000000000" pitchFamily="34" charset="-128"/>
              </a:rPr>
              <a:t>!!</a:t>
            </a:r>
            <a:endParaRPr lang="ja-JP" altLang="en-US" sz="2000" b="1" dirty="0">
              <a:ln w="19050">
                <a:solidFill>
                  <a:schemeClr val="tx1"/>
                </a:solidFill>
              </a:ln>
              <a:solidFill>
                <a:srgbClr val="79DCFF"/>
              </a:solidFill>
              <a:latin typeface="A-OTF 新ゴ Pr5 DB" panose="020B0600000000000000" pitchFamily="34" charset="-128"/>
              <a:ea typeface="A-OTF 新ゴ Pr5 DB" panose="020B0600000000000000" pitchFamily="34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15117396-EF90-49C4-BC3D-DA0A3B3D4772}"/>
              </a:ext>
            </a:extLst>
          </p:cNvPr>
          <p:cNvSpPr txBox="1">
            <a:spLocks/>
          </p:cNvSpPr>
          <p:nvPr/>
        </p:nvSpPr>
        <p:spPr>
          <a:xfrm>
            <a:off x="286815" y="4347546"/>
            <a:ext cx="4424663" cy="2049747"/>
          </a:xfrm>
          <a:prstGeom prst="rect">
            <a:avLst/>
          </a:prstGeom>
          <a:noFill/>
        </p:spPr>
        <p:txBody>
          <a:bodyPr vert="horz" lIns="132080" tIns="66040" rIns="132080" bIns="660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電子図書館は、インターネットを通じてスマートフォン等から</a:t>
            </a:r>
            <a:r>
              <a:rPr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時間いつでも電子書籍が利用できるサービスです。図書室に足を運ぶことなく、本を借りたり返したりでき、また音声読み上げなどの補助機能（対応資料のみ）も利用できます。</a:t>
            </a: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lnSpc>
                <a:spcPct val="100000"/>
              </a:lnSpc>
            </a:pPr>
            <a:endParaRPr lang="ja-JP" altLang="ja-JP" sz="231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76C6616-24C6-4350-A96F-E9993B4B0EDD}"/>
              </a:ext>
            </a:extLst>
          </p:cNvPr>
          <p:cNvSpPr/>
          <p:nvPr/>
        </p:nvSpPr>
        <p:spPr>
          <a:xfrm>
            <a:off x="321342" y="9175810"/>
            <a:ext cx="6349840" cy="66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お問い合わせ　教育委員会　生涯学習</a:t>
            </a:r>
            <a:r>
              <a:rPr lang="en-US" altLang="ja-JP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G</a:t>
            </a:r>
            <a:r>
              <a:rPr lang="ja-JP" alt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0280-84-1460</a:t>
            </a:r>
          </a:p>
          <a:p>
            <a:pPr algn="just"/>
            <a:r>
              <a:rPr lang="ja-JP" alt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　　　まちづくり戦略課　デジタル推進室　</a:t>
            </a:r>
            <a:r>
              <a:rPr 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0280-84-1111</a:t>
            </a:r>
            <a:r>
              <a:rPr lang="ja-JP" alt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（内線</a:t>
            </a:r>
            <a:r>
              <a:rPr 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2</a:t>
            </a:r>
            <a:r>
              <a:rPr lang="en-US" altLang="ja-JP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altLang="en-US" sz="1200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）</a:t>
            </a:r>
            <a:endParaRPr lang="ja-JP" altLang="en-US" sz="1200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B5C247E-385B-4213-BA99-FF787DF24348}"/>
              </a:ext>
            </a:extLst>
          </p:cNvPr>
          <p:cNvSpPr/>
          <p:nvPr/>
        </p:nvSpPr>
        <p:spPr>
          <a:xfrm>
            <a:off x="741275" y="8777313"/>
            <a:ext cx="4782397" cy="54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589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589" kern="1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詳細は、町公式ホームページをご確認ください。</a:t>
            </a:r>
            <a:endParaRPr lang="ja-JP" altLang="en-US" sz="1517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E13E519-C722-437F-B668-A1B4CECF5EB3}"/>
              </a:ext>
            </a:extLst>
          </p:cNvPr>
          <p:cNvSpPr/>
          <p:nvPr/>
        </p:nvSpPr>
        <p:spPr>
          <a:xfrm>
            <a:off x="3502705" y="6633574"/>
            <a:ext cx="266804" cy="36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132080" tIns="66040" rIns="132080" bIns="660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517" kern="10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1B008918-F0AE-4D6B-AE50-B9BDC14AAC5C}"/>
              </a:ext>
            </a:extLst>
          </p:cNvPr>
          <p:cNvSpPr/>
          <p:nvPr/>
        </p:nvSpPr>
        <p:spPr>
          <a:xfrm>
            <a:off x="7128371" y="4508044"/>
            <a:ext cx="7376301" cy="1502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400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デザインについては、おまかせします。</a:t>
            </a:r>
            <a:endParaRPr lang="en-US" altLang="ja-JP" sz="2400" kern="100" dirty="0">
              <a:solidFill>
                <a:srgbClr val="000000"/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2400" kern="100" dirty="0">
                <a:solidFill>
                  <a:schemeClr val="tx1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400" kern="100" dirty="0">
                <a:solidFill>
                  <a:schemeClr val="tx1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写真は差し替え予定です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3658F775-B596-4E9F-9154-24189D7AA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32" y="4419159"/>
            <a:ext cx="1847850" cy="872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貸出点数：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点まで 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貸出期間：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 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日間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予約点数：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点まで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予約取置期間：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日間</a:t>
            </a:r>
            <a:endParaRPr kumimoji="0" lang="ja-JP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FF0F731-EC6B-4D1C-BEFA-DD9604A6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985" y="3046994"/>
            <a:ext cx="3424655" cy="4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0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0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0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日（金）</a:t>
            </a:r>
            <a:r>
              <a:rPr kumimoji="0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r>
              <a:rPr kumimoji="0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endParaRPr kumimoji="0" lang="ja-JP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C49E0F07-C2E6-4AFF-B569-D3354AD0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43" y="5510893"/>
            <a:ext cx="3032021" cy="256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準備編</a:t>
            </a:r>
            <a:endParaRPr kumimoji="0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次の登録作業は、町公式ホームペー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ジを確認のうえ行ってください。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（１）マイナンバーカードを用意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電子証明書（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桁以上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桁以下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の署名用電子証明書、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桁の利用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者証明用電子証明書。いずれも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有効期限があるもの。）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（２）スマートフォンを確認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マイナンバーカードが読み取れ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0" lang="ja-JP" altLang="en-US" sz="1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る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機種で機能を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ON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にしておく。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（３）</a:t>
            </a:r>
            <a:r>
              <a:rPr kumimoji="0" lang="ja-JP" altLang="en-US" sz="12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ｘ</a:t>
            </a: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ID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アプリのダウンロード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及び登録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4BF7D2A6-9891-4650-9801-9B75E043C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721" y="5490441"/>
            <a:ext cx="2567815" cy="241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活用編</a:t>
            </a:r>
            <a:endParaRPr kumimoji="0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１準備編が完了しましたら町公式ホームページからログインしてみてください。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おすすめポイント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 </a:t>
            </a: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時間いつでも利用可能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たくさんの便利な機能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・文字サイズ拡大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・しおり、メモ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・音声読み上げ</a:t>
            </a: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・画面の背景と文字色の変更</a:t>
            </a:r>
            <a:endParaRPr kumimoji="0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279C65-7F88-44D7-9449-9CD8ECFDE941}"/>
              </a:ext>
            </a:extLst>
          </p:cNvPr>
          <p:cNvSpPr/>
          <p:nvPr/>
        </p:nvSpPr>
        <p:spPr>
          <a:xfrm>
            <a:off x="817472" y="8158295"/>
            <a:ext cx="4782397" cy="54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0"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原則、マイナンバーカードログイン方式になります。</a:t>
            </a:r>
            <a:endParaRPr kumimoji="0" lang="en-US" altLang="ja-JP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0"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小中学生にはギガスクールログイン方式を別途、ご案内予定です。</a:t>
            </a:r>
            <a:endParaRPr kumimoji="0" lang="en-US" altLang="ja-JP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0"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町外の在勤・在学の利用については令和</a:t>
            </a:r>
            <a:r>
              <a:rPr kumimoji="0" lang="en-US" altLang="ja-JP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0"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年度中にスタート予定です。</a:t>
            </a:r>
            <a:endParaRPr kumimoji="0" lang="en-US" altLang="ja-JP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ECA575-D401-4363-91DD-79B8C60FE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0" y="8371290"/>
            <a:ext cx="880988" cy="880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110</Words>
  <Application>Microsoft Office PowerPoint</Application>
  <PresentationFormat>A4 210 x 297 mm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03スマートフォントUI</vt:lpstr>
      <vt:lpstr>A-OTF 新ゴ Pr5 DB</vt:lpstr>
      <vt:lpstr>ＭＳ Ｐゴシック</vt:lpstr>
      <vt:lpstr>UD デジタル 教科書体 NP-B</vt:lpstr>
      <vt:lpstr>游ゴシック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>Toshiba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adminTKC</dc:creator>
  <cp:lastModifiedBy>曽我 俊之2</cp:lastModifiedBy>
  <cp:revision>245</cp:revision>
  <cp:lastPrinted>2023-11-10T02:55:29Z</cp:lastPrinted>
  <dcterms:created xsi:type="dcterms:W3CDTF">2014-12-03T04:37:44Z</dcterms:created>
  <dcterms:modified xsi:type="dcterms:W3CDTF">2023-11-13T06:52:26Z</dcterms:modified>
</cp:coreProperties>
</file>